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Raleway"/>
      <p:regular r:id="rId17"/>
    </p:embeddedFont>
    <p:embeddedFont>
      <p:font typeface="Raleway"/>
      <p:regular r:id="rId18"/>
    </p:embeddedFont>
    <p:embeddedFont>
      <p:font typeface="Raleway"/>
      <p:regular r:id="rId19"/>
    </p:embeddedFont>
    <p:embeddedFont>
      <p:font typeface="Raleway"/>
      <p:regular r:id="rId20"/>
    </p:embeddedFont>
    <p:embeddedFont>
      <p:font typeface="Roboto"/>
      <p:regular r:id="rId21"/>
    </p:embeddedFont>
    <p:embeddedFont>
      <p:font typeface="Roboto"/>
      <p:regular r:id="rId22"/>
    </p:embeddedFont>
    <p:embeddedFont>
      <p:font typeface="Roboto"/>
      <p:regular r:id="rId23"/>
    </p:embeddedFont>
    <p:embeddedFont>
      <p:font typeface="Roboto"/>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2.png>
</file>

<file path=ppt/media/image-10-3.svg>
</file>

<file path=ppt/media/image-10-4.png>
</file>

<file path=ppt/media/image-10-5.png>
</file>

<file path=ppt/media/image-10-6.sv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3-1.png>
</file>

<file path=ppt/media/image-3-2.png>
</file>

<file path=ppt/media/image-3-3.png>
</file>

<file path=ppt/media/image-4-1.png>
</file>

<file path=ppt/media/image-4-2.png>
</file>

<file path=ppt/media/image-4-3.svg>
</file>

<file path=ppt/media/image-4-4.png>
</file>

<file path=ppt/media/image-4-5.svg>
</file>

<file path=ppt/media/image-4-6.png>
</file>

<file path=ppt/media/image-4-7.svg>
</file>

<file path=ppt/media/image-4-8.png>
</file>

<file path=ppt/media/image-4-9.svg>
</file>

<file path=ppt/media/image-5-1.png>
</file>

<file path=ppt/media/image-6-1.png>
</file>

<file path=ppt/media/image-6-2.svg>
</file>

<file path=ppt/media/image-6-3.png>
</file>

<file path=ppt/media/image-6-4.svg>
</file>

<file path=ppt/media/image-6-5.png>
</file>

<file path=ppt/media/image-6-6.sv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svg"/><Relationship Id="rId4" Type="http://schemas.openxmlformats.org/officeDocument/2006/relationships/image" Target="../media/image-10-4.png"/><Relationship Id="rId5" Type="http://schemas.openxmlformats.org/officeDocument/2006/relationships/image" Target="../media/image-10-5.png"/><Relationship Id="rId6" Type="http://schemas.openxmlformats.org/officeDocument/2006/relationships/image" Target="../media/image-10-6.svg"/><Relationship Id="rId7" Type="http://schemas.openxmlformats.org/officeDocument/2006/relationships/slideLayout" Target="../slideLayouts/slideLayout11.xml"/><Relationship Id="rId8"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slideLayout" Target="../slideLayouts/slideLayout4.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svg"/><Relationship Id="rId4" Type="http://schemas.openxmlformats.org/officeDocument/2006/relationships/image" Target="../media/image-4-4.png"/><Relationship Id="rId5" Type="http://schemas.openxmlformats.org/officeDocument/2006/relationships/image" Target="../media/image-4-5.svg"/><Relationship Id="rId6" Type="http://schemas.openxmlformats.org/officeDocument/2006/relationships/image" Target="../media/image-4-6.png"/><Relationship Id="rId7" Type="http://schemas.openxmlformats.org/officeDocument/2006/relationships/image" Target="../media/image-4-7.svg"/><Relationship Id="rId8" Type="http://schemas.openxmlformats.org/officeDocument/2006/relationships/image" Target="../media/image-4-8.png"/><Relationship Id="rId9" Type="http://schemas.openxmlformats.org/officeDocument/2006/relationships/image" Target="../media/image-4-9.svg"/><Relationship Id="rId10" Type="http://schemas.openxmlformats.org/officeDocument/2006/relationships/slideLayout" Target="../slideLayouts/slideLayout5.xml"/><Relationship Id="rId11"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svg"/><Relationship Id="rId3" Type="http://schemas.openxmlformats.org/officeDocument/2006/relationships/image" Target="../media/image-6-3.png"/><Relationship Id="rId4" Type="http://schemas.openxmlformats.org/officeDocument/2006/relationships/image" Target="../media/image-6-4.svg"/><Relationship Id="rId5" Type="http://schemas.openxmlformats.org/officeDocument/2006/relationships/image" Target="../media/image-6-5.png"/><Relationship Id="rId6" Type="http://schemas.openxmlformats.org/officeDocument/2006/relationships/image" Target="../media/image-6-6.svg"/><Relationship Id="rId7" Type="http://schemas.openxmlformats.org/officeDocument/2006/relationships/slideLayout" Target="../slideLayouts/slideLayout7.xml"/><Relationship Id="rId8"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691527"/>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1B1B27"/>
                </a:solidFill>
                <a:latin typeface="Raleway" pitchFamily="34" charset="0"/>
                <a:ea typeface="Raleway" pitchFamily="34" charset="-122"/>
                <a:cs typeface="Raleway" pitchFamily="34" charset="-120"/>
              </a:rPr>
              <a:t>Unlocking the Power of Generative AI</a:t>
            </a:r>
            <a:endParaRPr lang="en-US" sz="4450" dirty="0"/>
          </a:p>
        </p:txBody>
      </p:sp>
      <p:sp>
        <p:nvSpPr>
          <p:cNvPr id="4" name="Text 1"/>
          <p:cNvSpPr/>
          <p:nvPr/>
        </p:nvSpPr>
        <p:spPr>
          <a:xfrm>
            <a:off x="793790" y="4449247"/>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3C3939"/>
                </a:solidFill>
                <a:latin typeface="Roboto" pitchFamily="34" charset="0"/>
                <a:ea typeface="Roboto" pitchFamily="34" charset="-122"/>
                <a:cs typeface="Roboto" pitchFamily="34" charset="-120"/>
              </a:rPr>
              <a:t>Welcome to our session on Generative AI! Over the next few hours, we'll explore how machines are learning to create, innovate, and transform our world. Get ready to dive into the exciting future of artificial intelligence.</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713423" y="527209"/>
            <a:ext cx="976074" cy="340519"/>
          </a:xfrm>
          <a:prstGeom prst="roundRect">
            <a:avLst>
              <a:gd name="adj" fmla="val 18882"/>
            </a:avLst>
          </a:prstGeom>
          <a:solidFill>
            <a:srgbClr val="E1E1EA"/>
          </a:solidFill>
          <a:ln/>
        </p:spPr>
      </p:sp>
      <p:sp>
        <p:nvSpPr>
          <p:cNvPr id="3" name="Text 1"/>
          <p:cNvSpPr/>
          <p:nvPr/>
        </p:nvSpPr>
        <p:spPr>
          <a:xfrm>
            <a:off x="828199" y="584597"/>
            <a:ext cx="746522" cy="225743"/>
          </a:xfrm>
          <a:prstGeom prst="rect">
            <a:avLst/>
          </a:prstGeom>
          <a:noFill/>
          <a:ln/>
        </p:spPr>
        <p:txBody>
          <a:bodyPr wrap="none" lIns="0" tIns="0" rIns="0" bIns="0" rtlCol="0" anchor="t"/>
          <a:lstStyle/>
          <a:p>
            <a:pPr algn="l" indent="0" marL="0">
              <a:lnSpc>
                <a:spcPts val="1750"/>
              </a:lnSpc>
              <a:buNone/>
            </a:pPr>
            <a:r>
              <a:rPr lang="en-US" sz="1200" dirty="0">
                <a:solidFill>
                  <a:srgbClr val="3C3939"/>
                </a:solidFill>
                <a:latin typeface="Roboto" pitchFamily="34" charset="0"/>
                <a:ea typeface="Roboto" pitchFamily="34" charset="-122"/>
                <a:cs typeface="Roboto" pitchFamily="34" charset="-120"/>
              </a:rPr>
              <a:t>SECTION 8</a:t>
            </a:r>
            <a:endParaRPr lang="en-US" sz="1200" dirty="0"/>
          </a:p>
        </p:txBody>
      </p:sp>
      <p:sp>
        <p:nvSpPr>
          <p:cNvPr id="4" name="Text 2"/>
          <p:cNvSpPr/>
          <p:nvPr/>
        </p:nvSpPr>
        <p:spPr>
          <a:xfrm>
            <a:off x="713423" y="932259"/>
            <a:ext cx="4357092" cy="478274"/>
          </a:xfrm>
          <a:prstGeom prst="rect">
            <a:avLst/>
          </a:prstGeom>
          <a:noFill/>
          <a:ln/>
        </p:spPr>
        <p:txBody>
          <a:bodyPr wrap="none" lIns="0" tIns="0" rIns="0" bIns="0" rtlCol="0" anchor="t"/>
          <a:lstStyle/>
          <a:p>
            <a:pPr algn="l" indent="0" marL="0">
              <a:lnSpc>
                <a:spcPts val="3750"/>
              </a:lnSpc>
              <a:buNone/>
            </a:pPr>
            <a:r>
              <a:rPr lang="en-US" sz="3000" dirty="0">
                <a:solidFill>
                  <a:srgbClr val="1B1B27"/>
                </a:solidFill>
                <a:latin typeface="Raleway" pitchFamily="34" charset="0"/>
                <a:ea typeface="Raleway" pitchFamily="34" charset="-122"/>
                <a:cs typeface="Raleway" pitchFamily="34" charset="-120"/>
              </a:rPr>
              <a:t>Ethics and Future Trends</a:t>
            </a:r>
            <a:endParaRPr lang="en-US" sz="3000" dirty="0"/>
          </a:p>
        </p:txBody>
      </p:sp>
      <p:sp>
        <p:nvSpPr>
          <p:cNvPr id="5" name="Text 3"/>
          <p:cNvSpPr/>
          <p:nvPr/>
        </p:nvSpPr>
        <p:spPr>
          <a:xfrm>
            <a:off x="713423" y="1652588"/>
            <a:ext cx="13203436" cy="564356"/>
          </a:xfrm>
          <a:prstGeom prst="rect">
            <a:avLst/>
          </a:prstGeom>
          <a:noFill/>
          <a:ln/>
        </p:spPr>
        <p:txBody>
          <a:bodyPr wrap="square" lIns="0" tIns="0" rIns="0" bIns="0" rtlCol="0" anchor="t"/>
          <a:lstStyle/>
          <a:p>
            <a:pPr algn="l" indent="0" marL="0">
              <a:lnSpc>
                <a:spcPts val="2200"/>
              </a:lnSpc>
              <a:buNone/>
            </a:pPr>
            <a:r>
              <a:rPr lang="en-US" sz="1500" dirty="0">
                <a:solidFill>
                  <a:srgbClr val="3C3939"/>
                </a:solidFill>
                <a:latin typeface="Roboto" pitchFamily="34" charset="0"/>
                <a:ea typeface="Roboto" pitchFamily="34" charset="-122"/>
                <a:cs typeface="Roboto" pitchFamily="34" charset="-120"/>
              </a:rPr>
              <a:t>As Generative AI evolves, so do the discussions around its ethical implications and future potential. We must consider how to responsibly integrate these powerful tools into society.</a:t>
            </a:r>
            <a:endParaRPr lang="en-US" sz="1500" dirty="0"/>
          </a:p>
        </p:txBody>
      </p:sp>
      <p:pic>
        <p:nvPicPr>
          <p:cNvPr id="6" name="Image 0" descr="preencoded.png">    </p:cNvPr>
          <p:cNvPicPr>
            <a:picLocks noChangeAspect="1"/>
          </p:cNvPicPr>
          <p:nvPr/>
        </p:nvPicPr>
        <p:blipFill>
          <a:blip r:embed="rId1"/>
          <a:stretch>
            <a:fillRect/>
          </a:stretch>
        </p:blipFill>
        <p:spPr>
          <a:xfrm>
            <a:off x="3354110" y="3741301"/>
            <a:ext cx="7922062" cy="7922062"/>
          </a:xfrm>
          <a:prstGeom prst="rect">
            <a:avLst/>
          </a:prstGeom>
        </p:spPr>
      </p:pic>
      <p:pic>
        <p:nvPicPr>
          <p:cNvPr id="7"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052834" y="5440025"/>
            <a:ext cx="322898" cy="322898"/>
          </a:xfrm>
          <a:prstGeom prst="rect">
            <a:avLst/>
          </a:prstGeom>
        </p:spPr>
      </p:pic>
      <p:pic>
        <p:nvPicPr>
          <p:cNvPr id="8" name="Image 2" descr="preencoded.png">    </p:cNvPr>
          <p:cNvPicPr>
            <a:picLocks noChangeAspect="1"/>
          </p:cNvPicPr>
          <p:nvPr/>
        </p:nvPicPr>
        <p:blipFill>
          <a:blip r:embed="rId4"/>
          <a:stretch>
            <a:fillRect/>
          </a:stretch>
        </p:blipFill>
        <p:spPr>
          <a:xfrm>
            <a:off x="3354110" y="3741301"/>
            <a:ext cx="7922062" cy="7922062"/>
          </a:xfrm>
          <a:prstGeom prst="rect">
            <a:avLst/>
          </a:prstGeom>
        </p:spPr>
      </p:pic>
      <p:pic>
        <p:nvPicPr>
          <p:cNvPr id="9" name="Image 3"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254192" y="5440025"/>
            <a:ext cx="322898" cy="322898"/>
          </a:xfrm>
          <a:prstGeom prst="rect">
            <a:avLst/>
          </a:prstGeom>
        </p:spPr>
      </p:pic>
      <p:sp>
        <p:nvSpPr>
          <p:cNvPr id="10" name="Text 4"/>
          <p:cNvSpPr/>
          <p:nvPr/>
        </p:nvSpPr>
        <p:spPr>
          <a:xfrm>
            <a:off x="2746534" y="2398514"/>
            <a:ext cx="2391847" cy="298966"/>
          </a:xfrm>
          <a:prstGeom prst="rect">
            <a:avLst/>
          </a:prstGeom>
          <a:noFill/>
          <a:ln/>
        </p:spPr>
        <p:txBody>
          <a:bodyPr wrap="none" lIns="0" tIns="0" rIns="0" bIns="0" rtlCol="0" anchor="t"/>
          <a:lstStyle/>
          <a:p>
            <a:pPr algn="ctr" indent="0" marL="0">
              <a:lnSpc>
                <a:spcPts val="2350"/>
              </a:lnSpc>
              <a:buNone/>
            </a:pPr>
            <a:r>
              <a:rPr lang="en-US" sz="1850" dirty="0">
                <a:solidFill>
                  <a:srgbClr val="1B1B27"/>
                </a:solidFill>
                <a:latin typeface="Raleway" pitchFamily="34" charset="0"/>
                <a:ea typeface="Raleway" pitchFamily="34" charset="-122"/>
                <a:cs typeface="Raleway" pitchFamily="34" charset="-120"/>
              </a:rPr>
              <a:t>Ethical Questions</a:t>
            </a:r>
            <a:endParaRPr lang="en-US" sz="1850" dirty="0"/>
          </a:p>
        </p:txBody>
      </p:sp>
      <p:sp>
        <p:nvSpPr>
          <p:cNvPr id="11" name="Text 5"/>
          <p:cNvSpPr/>
          <p:nvPr/>
        </p:nvSpPr>
        <p:spPr>
          <a:xfrm>
            <a:off x="713423" y="2794278"/>
            <a:ext cx="6458188" cy="564356"/>
          </a:xfrm>
          <a:prstGeom prst="rect">
            <a:avLst/>
          </a:prstGeom>
          <a:noFill/>
          <a:ln/>
        </p:spPr>
        <p:txBody>
          <a:bodyPr wrap="square" lIns="0" tIns="0" rIns="0" bIns="0" rtlCol="0" anchor="t"/>
          <a:lstStyle/>
          <a:p>
            <a:pPr algn="ctr" indent="0" marL="0">
              <a:lnSpc>
                <a:spcPts val="2200"/>
              </a:lnSpc>
              <a:buNone/>
            </a:pPr>
            <a:r>
              <a:rPr lang="en-US" sz="1500" dirty="0">
                <a:solidFill>
                  <a:srgbClr val="3C3939"/>
                </a:solidFill>
                <a:latin typeface="Roboto" pitchFamily="34" charset="0"/>
                <a:ea typeface="Roboto" pitchFamily="34" charset="-122"/>
                <a:cs typeface="Roboto" pitchFamily="34" charset="-120"/>
              </a:rPr>
              <a:t>Can AI replace human artists or writers? Who is responsible for AI-generated content?</a:t>
            </a:r>
            <a:endParaRPr lang="en-US" sz="1500" dirty="0"/>
          </a:p>
        </p:txBody>
      </p:sp>
      <p:sp>
        <p:nvSpPr>
          <p:cNvPr id="12" name="Text 6"/>
          <p:cNvSpPr/>
          <p:nvPr/>
        </p:nvSpPr>
        <p:spPr>
          <a:xfrm>
            <a:off x="9491782" y="2398514"/>
            <a:ext cx="2391847" cy="298966"/>
          </a:xfrm>
          <a:prstGeom prst="rect">
            <a:avLst/>
          </a:prstGeom>
          <a:noFill/>
          <a:ln/>
        </p:spPr>
        <p:txBody>
          <a:bodyPr wrap="none" lIns="0" tIns="0" rIns="0" bIns="0" rtlCol="0" anchor="t"/>
          <a:lstStyle/>
          <a:p>
            <a:pPr algn="ctr" indent="0" marL="0">
              <a:lnSpc>
                <a:spcPts val="2350"/>
              </a:lnSpc>
              <a:buNone/>
            </a:pPr>
            <a:r>
              <a:rPr lang="en-US" sz="1850" dirty="0">
                <a:solidFill>
                  <a:srgbClr val="1B1B27"/>
                </a:solidFill>
                <a:latin typeface="Raleway" pitchFamily="34" charset="0"/>
                <a:ea typeface="Raleway" pitchFamily="34" charset="-122"/>
                <a:cs typeface="Raleway" pitchFamily="34" charset="-120"/>
              </a:rPr>
              <a:t>Future Trends</a:t>
            </a:r>
            <a:endParaRPr lang="en-US" sz="1850" dirty="0"/>
          </a:p>
        </p:txBody>
      </p:sp>
      <p:sp>
        <p:nvSpPr>
          <p:cNvPr id="13" name="Text 7"/>
          <p:cNvSpPr/>
          <p:nvPr/>
        </p:nvSpPr>
        <p:spPr>
          <a:xfrm>
            <a:off x="7458551" y="2794278"/>
            <a:ext cx="6458307" cy="564356"/>
          </a:xfrm>
          <a:prstGeom prst="rect">
            <a:avLst/>
          </a:prstGeom>
          <a:noFill/>
          <a:ln/>
        </p:spPr>
        <p:txBody>
          <a:bodyPr wrap="square" lIns="0" tIns="0" rIns="0" bIns="0" rtlCol="0" anchor="t"/>
          <a:lstStyle/>
          <a:p>
            <a:pPr algn="ctr" indent="0" marL="0">
              <a:lnSpc>
                <a:spcPts val="2200"/>
              </a:lnSpc>
              <a:buNone/>
            </a:pPr>
            <a:r>
              <a:rPr lang="en-US" sz="1500" dirty="0">
                <a:solidFill>
                  <a:srgbClr val="3C3939"/>
                </a:solidFill>
                <a:latin typeface="Roboto" pitchFamily="34" charset="0"/>
                <a:ea typeface="Roboto" pitchFamily="34" charset="-122"/>
                <a:cs typeface="Roboto" pitchFamily="34" charset="-120"/>
              </a:rPr>
              <a:t>AI as co-creators in art, music, and research. Rise of Agentic AI that can create and act.</a:t>
            </a:r>
            <a:endParaRPr lang="en-US" sz="15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793790" y="1076682"/>
            <a:ext cx="1156930" cy="426244"/>
          </a:xfrm>
          <a:prstGeom prst="roundRect">
            <a:avLst>
              <a:gd name="adj" fmla="val 17880"/>
            </a:avLst>
          </a:prstGeom>
          <a:solidFill>
            <a:srgbClr val="E1E1EA"/>
          </a:solidFill>
          <a:ln/>
        </p:spPr>
      </p:sp>
      <p:sp>
        <p:nvSpPr>
          <p:cNvPr id="3" name="Text 1"/>
          <p:cNvSpPr/>
          <p:nvPr/>
        </p:nvSpPr>
        <p:spPr>
          <a:xfrm>
            <a:off x="929878" y="1144667"/>
            <a:ext cx="884753" cy="290274"/>
          </a:xfrm>
          <a:prstGeom prst="rect">
            <a:avLst/>
          </a:prstGeom>
          <a:noFill/>
          <a:ln/>
        </p:spPr>
        <p:txBody>
          <a:bodyPr wrap="none" lIns="0" tIns="0" rIns="0" bIns="0" rtlCol="0" anchor="t"/>
          <a:lstStyle/>
          <a:p>
            <a:pPr algn="l" indent="0" marL="0">
              <a:lnSpc>
                <a:spcPts val="2250"/>
              </a:lnSpc>
              <a:buNone/>
            </a:pPr>
            <a:r>
              <a:rPr lang="en-US" sz="1400" dirty="0">
                <a:solidFill>
                  <a:srgbClr val="3C3939"/>
                </a:solidFill>
                <a:latin typeface="Roboto" pitchFamily="34" charset="0"/>
                <a:ea typeface="Roboto" pitchFamily="34" charset="-122"/>
                <a:cs typeface="Roboto" pitchFamily="34" charset="-120"/>
              </a:rPr>
              <a:t>SECTION 1</a:t>
            </a:r>
            <a:endParaRPr lang="en-US" sz="1400" dirty="0"/>
          </a:p>
        </p:txBody>
      </p:sp>
      <p:sp>
        <p:nvSpPr>
          <p:cNvPr id="4" name="Text 2"/>
          <p:cNvSpPr/>
          <p:nvPr/>
        </p:nvSpPr>
        <p:spPr>
          <a:xfrm>
            <a:off x="793790" y="1593652"/>
            <a:ext cx="5636300" cy="566976"/>
          </a:xfrm>
          <a:prstGeom prst="rect">
            <a:avLst/>
          </a:prstGeom>
          <a:noFill/>
          <a:ln/>
        </p:spPr>
        <p:txBody>
          <a:bodyPr wrap="none" lIns="0" tIns="0" rIns="0" bIns="0" rtlCol="0" anchor="t"/>
          <a:lstStyle/>
          <a:p>
            <a:pPr algn="l" indent="0" marL="0">
              <a:lnSpc>
                <a:spcPts val="4450"/>
              </a:lnSpc>
              <a:buNone/>
            </a:pPr>
            <a:r>
              <a:rPr lang="en-US" sz="3550" dirty="0">
                <a:solidFill>
                  <a:srgbClr val="1B1B27"/>
                </a:solidFill>
                <a:latin typeface="Raleway" pitchFamily="34" charset="0"/>
                <a:ea typeface="Raleway" pitchFamily="34" charset="-122"/>
                <a:cs typeface="Raleway" pitchFamily="34" charset="-120"/>
              </a:rPr>
              <a:t>What is AI &amp; Generative AI?</a:t>
            </a:r>
            <a:endParaRPr lang="en-US" sz="3550" dirty="0"/>
          </a:p>
        </p:txBody>
      </p:sp>
      <p:sp>
        <p:nvSpPr>
          <p:cNvPr id="5" name="Text 3"/>
          <p:cNvSpPr/>
          <p:nvPr/>
        </p:nvSpPr>
        <p:spPr>
          <a:xfrm>
            <a:off x="793790" y="2727603"/>
            <a:ext cx="3402330" cy="425291"/>
          </a:xfrm>
          <a:prstGeom prst="rect">
            <a:avLst/>
          </a:prstGeom>
          <a:noFill/>
          <a:ln/>
        </p:spPr>
        <p:txBody>
          <a:bodyPr wrap="none" lIns="0" tIns="0" rIns="0" bIns="0" rtlCol="0" anchor="t"/>
          <a:lstStyle/>
          <a:p>
            <a:pPr algn="l" indent="0" marL="0">
              <a:lnSpc>
                <a:spcPts val="3300"/>
              </a:lnSpc>
              <a:buNone/>
            </a:pPr>
            <a:r>
              <a:rPr lang="en-US" sz="2650" dirty="0">
                <a:solidFill>
                  <a:srgbClr val="1B1B27"/>
                </a:solidFill>
                <a:latin typeface="Raleway" pitchFamily="34" charset="0"/>
                <a:ea typeface="Raleway" pitchFamily="34" charset="-122"/>
                <a:cs typeface="Raleway" pitchFamily="34" charset="-120"/>
              </a:rPr>
              <a:t>What is AI?</a:t>
            </a:r>
            <a:endParaRPr lang="en-US" sz="2650" dirty="0"/>
          </a:p>
        </p:txBody>
      </p:sp>
      <p:sp>
        <p:nvSpPr>
          <p:cNvPr id="6" name="Text 4"/>
          <p:cNvSpPr/>
          <p:nvPr/>
        </p:nvSpPr>
        <p:spPr>
          <a:xfrm>
            <a:off x="793790" y="3379708"/>
            <a:ext cx="6244709" cy="1451610"/>
          </a:xfrm>
          <a:prstGeom prst="rect">
            <a:avLst/>
          </a:prstGeom>
          <a:noFill/>
          <a:ln/>
        </p:spPr>
        <p:txBody>
          <a:bodyPr wrap="square" lIns="0" tIns="0" rIns="0" bIns="0" rtlCol="0" anchor="t"/>
          <a:lstStyle/>
          <a:p>
            <a:pPr algn="l" indent="0" marL="0">
              <a:lnSpc>
                <a:spcPts val="2850"/>
              </a:lnSpc>
              <a:buNone/>
            </a:pPr>
            <a:r>
              <a:rPr lang="en-US" sz="1750" dirty="0">
                <a:solidFill>
                  <a:srgbClr val="3C3939"/>
                </a:solidFill>
                <a:latin typeface="Roboto" pitchFamily="34" charset="0"/>
                <a:ea typeface="Roboto" pitchFamily="34" charset="-122"/>
                <a:cs typeface="Roboto" pitchFamily="34" charset="-120"/>
              </a:rPr>
              <a:t>Artificial Intelligence (AI) is all about teaching machines to think and act like humans. It's the science of making computers capable of learning, understanding, reasoning, and solving problems, just as we do.</a:t>
            </a:r>
            <a:endParaRPr lang="en-US" sz="1750" dirty="0"/>
          </a:p>
        </p:txBody>
      </p:sp>
      <p:sp>
        <p:nvSpPr>
          <p:cNvPr id="7" name="Text 5"/>
          <p:cNvSpPr/>
          <p:nvPr/>
        </p:nvSpPr>
        <p:spPr>
          <a:xfrm>
            <a:off x="793790" y="5035391"/>
            <a:ext cx="6244709" cy="725849"/>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3C3939"/>
                </a:solidFill>
                <a:latin typeface="Roboto" pitchFamily="34" charset="0"/>
                <a:ea typeface="Roboto" pitchFamily="34" charset="-122"/>
                <a:cs typeface="Roboto" pitchFamily="34" charset="-120"/>
              </a:rPr>
              <a:t>Simulates human intelligence in machines.</a:t>
            </a:r>
            <a:endParaRPr lang="en-US" sz="1750" dirty="0"/>
          </a:p>
          <a:p>
            <a:pPr algn="l" marL="342900" indent="-342900">
              <a:lnSpc>
                <a:spcPts val="2850"/>
              </a:lnSpc>
              <a:buSzPct val="100000"/>
              <a:buChar char="•"/>
            </a:pPr>
            <a:r>
              <a:rPr lang="en-US" sz="1750" dirty="0">
                <a:solidFill>
                  <a:srgbClr val="3C3939"/>
                </a:solidFill>
                <a:latin typeface="Roboto" pitchFamily="34" charset="0"/>
                <a:ea typeface="Roboto" pitchFamily="34" charset="-122"/>
                <a:cs typeface="Roboto" pitchFamily="34" charset="-120"/>
              </a:rPr>
              <a:t>Can learn, reason, and solve problems.</a:t>
            </a:r>
            <a:endParaRPr lang="en-US" sz="1750" dirty="0"/>
          </a:p>
        </p:txBody>
      </p:sp>
      <p:sp>
        <p:nvSpPr>
          <p:cNvPr id="8" name="Text 6"/>
          <p:cNvSpPr/>
          <p:nvPr/>
        </p:nvSpPr>
        <p:spPr>
          <a:xfrm>
            <a:off x="7599521" y="2727603"/>
            <a:ext cx="3421023" cy="425291"/>
          </a:xfrm>
          <a:prstGeom prst="rect">
            <a:avLst/>
          </a:prstGeom>
          <a:noFill/>
          <a:ln/>
        </p:spPr>
        <p:txBody>
          <a:bodyPr wrap="none" lIns="0" tIns="0" rIns="0" bIns="0" rtlCol="0" anchor="t"/>
          <a:lstStyle/>
          <a:p>
            <a:pPr algn="l" indent="0" marL="0">
              <a:lnSpc>
                <a:spcPts val="3300"/>
              </a:lnSpc>
              <a:buNone/>
            </a:pPr>
            <a:r>
              <a:rPr lang="en-US" sz="2650" dirty="0">
                <a:solidFill>
                  <a:srgbClr val="1B1B27"/>
                </a:solidFill>
                <a:latin typeface="Raleway" pitchFamily="34" charset="0"/>
                <a:ea typeface="Raleway" pitchFamily="34" charset="-122"/>
                <a:cs typeface="Raleway" pitchFamily="34" charset="-120"/>
              </a:rPr>
              <a:t>Generative AI Defined</a:t>
            </a:r>
            <a:endParaRPr lang="en-US" sz="2650" dirty="0"/>
          </a:p>
        </p:txBody>
      </p:sp>
      <p:sp>
        <p:nvSpPr>
          <p:cNvPr id="9" name="Text 7"/>
          <p:cNvSpPr/>
          <p:nvPr/>
        </p:nvSpPr>
        <p:spPr>
          <a:xfrm>
            <a:off x="7599521" y="3379708"/>
            <a:ext cx="6244709" cy="1451610"/>
          </a:xfrm>
          <a:prstGeom prst="rect">
            <a:avLst/>
          </a:prstGeom>
          <a:noFill/>
          <a:ln/>
        </p:spPr>
        <p:txBody>
          <a:bodyPr wrap="square" lIns="0" tIns="0" rIns="0" bIns="0" rtlCol="0" anchor="t"/>
          <a:lstStyle/>
          <a:p>
            <a:pPr algn="l" indent="0" marL="0">
              <a:lnSpc>
                <a:spcPts val="2850"/>
              </a:lnSpc>
              <a:buNone/>
            </a:pPr>
            <a:r>
              <a:rPr lang="en-US" sz="1750" dirty="0">
                <a:solidFill>
                  <a:srgbClr val="3C3939"/>
                </a:solidFill>
                <a:latin typeface="Roboto" pitchFamily="34" charset="0"/>
                <a:ea typeface="Roboto" pitchFamily="34" charset="-122"/>
                <a:cs typeface="Roboto" pitchFamily="34" charset="-120"/>
              </a:rPr>
              <a:t>Generative AI takes this a step further. Instead of just solving problems, it's designed to create entirely new content across various formats, from text to images, code, and more. It's truly a creative force!</a:t>
            </a:r>
            <a:endParaRPr lang="en-US" sz="1750" dirty="0"/>
          </a:p>
        </p:txBody>
      </p:sp>
      <p:sp>
        <p:nvSpPr>
          <p:cNvPr id="10" name="Text 8"/>
          <p:cNvSpPr/>
          <p:nvPr/>
        </p:nvSpPr>
        <p:spPr>
          <a:xfrm>
            <a:off x="7599521" y="5035391"/>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b="1" dirty="0">
                <a:solidFill>
                  <a:srgbClr val="3C3939"/>
                </a:solidFill>
                <a:latin typeface="Roboto" pitchFamily="34" charset="0"/>
                <a:ea typeface="Roboto" pitchFamily="34" charset="-122"/>
                <a:cs typeface="Roboto" pitchFamily="34" charset="-120"/>
              </a:rPr>
              <a:t>AI that creates content:</a:t>
            </a:r>
            <a:pPr algn="l" indent="0" marL="0">
              <a:lnSpc>
                <a:spcPts val="2850"/>
              </a:lnSpc>
              <a:buNone/>
            </a:pPr>
            <a:r>
              <a:rPr lang="en-US" sz="1750" dirty="0">
                <a:solidFill>
                  <a:srgbClr val="3C3939"/>
                </a:solidFill>
                <a:latin typeface="Roboto" pitchFamily="34" charset="0"/>
                <a:ea typeface="Roboto" pitchFamily="34" charset="-122"/>
                <a:cs typeface="Roboto" pitchFamily="34" charset="-120"/>
              </a:rPr>
              <a:t> text, images, code, audio, video.</a:t>
            </a:r>
            <a:endParaRPr lang="en-US" sz="1750" dirty="0"/>
          </a:p>
        </p:txBody>
      </p:sp>
      <p:sp>
        <p:nvSpPr>
          <p:cNvPr id="11" name="Shape 9"/>
          <p:cNvSpPr/>
          <p:nvPr/>
        </p:nvSpPr>
        <p:spPr>
          <a:xfrm>
            <a:off x="793790" y="6095687"/>
            <a:ext cx="13042821" cy="977979"/>
          </a:xfrm>
          <a:prstGeom prst="roundRect">
            <a:avLst>
              <a:gd name="adj" fmla="val 9741"/>
            </a:avLst>
          </a:prstGeom>
          <a:solidFill>
            <a:srgbClr val="D2D2E0"/>
          </a:solidFill>
          <a:ln/>
        </p:spPr>
      </p:sp>
      <p:pic>
        <p:nvPicPr>
          <p:cNvPr id="12" name="Image 0" descr="preencoded.png">    </p:cNvPr>
          <p:cNvPicPr>
            <a:picLocks noChangeAspect="1"/>
          </p:cNvPicPr>
          <p:nvPr/>
        </p:nvPicPr>
        <p:blipFill>
          <a:blip r:embed="rId1"/>
          <a:stretch>
            <a:fillRect/>
          </a:stretch>
        </p:blipFill>
        <p:spPr>
          <a:xfrm>
            <a:off x="1020604" y="6405369"/>
            <a:ext cx="354330" cy="283488"/>
          </a:xfrm>
          <a:prstGeom prst="rect">
            <a:avLst/>
          </a:prstGeom>
        </p:spPr>
      </p:pic>
      <p:sp>
        <p:nvSpPr>
          <p:cNvPr id="13" name="Text 10"/>
          <p:cNvSpPr/>
          <p:nvPr/>
        </p:nvSpPr>
        <p:spPr>
          <a:xfrm>
            <a:off x="1601748" y="6379175"/>
            <a:ext cx="7997547" cy="354330"/>
          </a:xfrm>
          <a:prstGeom prst="rect">
            <a:avLst/>
          </a:prstGeom>
          <a:noFill/>
          <a:ln/>
        </p:spPr>
        <p:txBody>
          <a:bodyPr wrap="none" lIns="0" tIns="0" rIns="0" bIns="0" rtlCol="0" anchor="t"/>
          <a:lstStyle/>
          <a:p>
            <a:pPr algn="l" indent="0" marL="0">
              <a:lnSpc>
                <a:spcPts val="2750"/>
              </a:lnSpc>
              <a:buNone/>
            </a:pPr>
            <a:r>
              <a:rPr lang="en-US" sz="2200" dirty="0">
                <a:solidFill>
                  <a:srgbClr val="000000"/>
                </a:solidFill>
                <a:latin typeface="Raleway" pitchFamily="34" charset="0"/>
                <a:ea typeface="Raleway" pitchFamily="34" charset="-122"/>
                <a:cs typeface="Raleway" pitchFamily="34" charset="-120"/>
              </a:rPr>
              <a:t>Where do you already see AI creating things in your daily life?</a:t>
            </a:r>
            <a:endParaRPr lang="en-US" sz="2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793790" y="920948"/>
            <a:ext cx="1156930" cy="426244"/>
          </a:xfrm>
          <a:prstGeom prst="roundRect">
            <a:avLst>
              <a:gd name="adj" fmla="val 17880"/>
            </a:avLst>
          </a:prstGeom>
          <a:solidFill>
            <a:srgbClr val="E1E1EA"/>
          </a:solidFill>
          <a:ln/>
        </p:spPr>
      </p:sp>
      <p:sp>
        <p:nvSpPr>
          <p:cNvPr id="3" name="Text 1"/>
          <p:cNvSpPr/>
          <p:nvPr/>
        </p:nvSpPr>
        <p:spPr>
          <a:xfrm>
            <a:off x="929878" y="988933"/>
            <a:ext cx="884753" cy="290274"/>
          </a:xfrm>
          <a:prstGeom prst="rect">
            <a:avLst/>
          </a:prstGeom>
          <a:noFill/>
          <a:ln/>
        </p:spPr>
        <p:txBody>
          <a:bodyPr wrap="none" lIns="0" tIns="0" rIns="0" bIns="0" rtlCol="0" anchor="t"/>
          <a:lstStyle/>
          <a:p>
            <a:pPr algn="l" indent="0" marL="0">
              <a:lnSpc>
                <a:spcPts val="2250"/>
              </a:lnSpc>
              <a:buNone/>
            </a:pPr>
            <a:r>
              <a:rPr lang="en-US" sz="1400" dirty="0">
                <a:solidFill>
                  <a:srgbClr val="3C3939"/>
                </a:solidFill>
                <a:latin typeface="Roboto" pitchFamily="34" charset="0"/>
                <a:ea typeface="Roboto" pitchFamily="34" charset="-122"/>
                <a:cs typeface="Roboto" pitchFamily="34" charset="-120"/>
              </a:rPr>
              <a:t>SECTION 1</a:t>
            </a:r>
            <a:endParaRPr lang="en-US" sz="1400" dirty="0"/>
          </a:p>
        </p:txBody>
      </p:sp>
      <p:sp>
        <p:nvSpPr>
          <p:cNvPr id="4" name="Text 2"/>
          <p:cNvSpPr/>
          <p:nvPr/>
        </p:nvSpPr>
        <p:spPr>
          <a:xfrm>
            <a:off x="793790" y="1437918"/>
            <a:ext cx="6337340" cy="566976"/>
          </a:xfrm>
          <a:prstGeom prst="rect">
            <a:avLst/>
          </a:prstGeom>
          <a:noFill/>
          <a:ln/>
        </p:spPr>
        <p:txBody>
          <a:bodyPr wrap="none" lIns="0" tIns="0" rIns="0" bIns="0" rtlCol="0" anchor="t"/>
          <a:lstStyle/>
          <a:p>
            <a:pPr algn="l" indent="0" marL="0">
              <a:lnSpc>
                <a:spcPts val="4450"/>
              </a:lnSpc>
              <a:buNone/>
            </a:pPr>
            <a:r>
              <a:rPr lang="en-US" sz="3550" dirty="0">
                <a:solidFill>
                  <a:srgbClr val="1B1B27"/>
                </a:solidFill>
                <a:latin typeface="Raleway" pitchFamily="34" charset="0"/>
                <a:ea typeface="Raleway" pitchFamily="34" charset="-122"/>
                <a:cs typeface="Raleway" pitchFamily="34" charset="-120"/>
              </a:rPr>
              <a:t>Generative AI in Your Daily Life</a:t>
            </a:r>
            <a:endParaRPr lang="en-US" sz="3550" dirty="0"/>
          </a:p>
        </p:txBody>
      </p:sp>
      <p:pic>
        <p:nvPicPr>
          <p:cNvPr id="5" name="Image 0" descr="preencoded.png">    </p:cNvPr>
          <p:cNvPicPr>
            <a:picLocks noChangeAspect="1"/>
          </p:cNvPicPr>
          <p:nvPr/>
        </p:nvPicPr>
        <p:blipFill>
          <a:blip r:embed="rId1"/>
          <a:stretch>
            <a:fillRect/>
          </a:stretch>
        </p:blipFill>
        <p:spPr>
          <a:xfrm>
            <a:off x="793790" y="2345055"/>
            <a:ext cx="2411968" cy="2411968"/>
          </a:xfrm>
          <a:prstGeom prst="rect">
            <a:avLst/>
          </a:prstGeom>
        </p:spPr>
      </p:pic>
      <p:sp>
        <p:nvSpPr>
          <p:cNvPr id="6" name="Text 3"/>
          <p:cNvSpPr/>
          <p:nvPr/>
        </p:nvSpPr>
        <p:spPr>
          <a:xfrm>
            <a:off x="793790" y="5040511"/>
            <a:ext cx="3402330" cy="425291"/>
          </a:xfrm>
          <a:prstGeom prst="rect">
            <a:avLst/>
          </a:prstGeom>
          <a:noFill/>
          <a:ln/>
        </p:spPr>
        <p:txBody>
          <a:bodyPr wrap="none" lIns="0" tIns="0" rIns="0" bIns="0" rtlCol="0" anchor="t"/>
          <a:lstStyle/>
          <a:p>
            <a:pPr algn="l" indent="0" marL="0">
              <a:lnSpc>
                <a:spcPts val="3300"/>
              </a:lnSpc>
              <a:buNone/>
            </a:pPr>
            <a:r>
              <a:rPr lang="en-US" sz="2650" dirty="0">
                <a:solidFill>
                  <a:srgbClr val="3C3939"/>
                </a:solidFill>
                <a:latin typeface="Raleway" pitchFamily="34" charset="0"/>
                <a:ea typeface="Raleway" pitchFamily="34" charset="-122"/>
                <a:cs typeface="Raleway" pitchFamily="34" charset="-120"/>
              </a:rPr>
              <a:t>Writing Emails</a:t>
            </a:r>
            <a:endParaRPr lang="en-US" sz="2650" dirty="0"/>
          </a:p>
        </p:txBody>
      </p:sp>
      <p:sp>
        <p:nvSpPr>
          <p:cNvPr id="7" name="Text 4"/>
          <p:cNvSpPr/>
          <p:nvPr/>
        </p:nvSpPr>
        <p:spPr>
          <a:xfrm>
            <a:off x="793790" y="5601891"/>
            <a:ext cx="4158615" cy="1088708"/>
          </a:xfrm>
          <a:prstGeom prst="rect">
            <a:avLst/>
          </a:prstGeom>
          <a:noFill/>
          <a:ln/>
        </p:spPr>
        <p:txBody>
          <a:bodyPr wrap="square" lIns="0" tIns="0" rIns="0" bIns="0" rtlCol="0" anchor="t"/>
          <a:lstStyle/>
          <a:p>
            <a:pPr algn="l" indent="0" marL="0">
              <a:lnSpc>
                <a:spcPts val="2850"/>
              </a:lnSpc>
              <a:buNone/>
            </a:pPr>
            <a:r>
              <a:rPr lang="en-US" sz="1750" dirty="0">
                <a:solidFill>
                  <a:srgbClr val="3C3939"/>
                </a:solidFill>
                <a:latin typeface="Roboto" pitchFamily="34" charset="0"/>
                <a:ea typeface="Roboto" pitchFamily="34" charset="-122"/>
                <a:cs typeface="Roboto" pitchFamily="34" charset="-120"/>
              </a:rPr>
              <a:t>Tools like ChatGPT can draft professional emails, saving you time and effort.</a:t>
            </a:r>
            <a:endParaRPr lang="en-US" sz="1750" dirty="0"/>
          </a:p>
        </p:txBody>
      </p:sp>
      <p:pic>
        <p:nvPicPr>
          <p:cNvPr id="8" name="Image 1" descr="preencoded.png">    </p:cNvPr>
          <p:cNvPicPr>
            <a:picLocks noChangeAspect="1"/>
          </p:cNvPicPr>
          <p:nvPr/>
        </p:nvPicPr>
        <p:blipFill>
          <a:blip r:embed="rId2"/>
          <a:stretch>
            <a:fillRect/>
          </a:stretch>
        </p:blipFill>
        <p:spPr>
          <a:xfrm>
            <a:off x="5235893" y="2345055"/>
            <a:ext cx="2411968" cy="2411968"/>
          </a:xfrm>
          <a:prstGeom prst="rect">
            <a:avLst/>
          </a:prstGeom>
        </p:spPr>
      </p:pic>
      <p:sp>
        <p:nvSpPr>
          <p:cNvPr id="9" name="Text 5"/>
          <p:cNvSpPr/>
          <p:nvPr/>
        </p:nvSpPr>
        <p:spPr>
          <a:xfrm>
            <a:off x="5235893" y="5040511"/>
            <a:ext cx="3402330" cy="425291"/>
          </a:xfrm>
          <a:prstGeom prst="rect">
            <a:avLst/>
          </a:prstGeom>
          <a:noFill/>
          <a:ln/>
        </p:spPr>
        <p:txBody>
          <a:bodyPr wrap="none" lIns="0" tIns="0" rIns="0" bIns="0" rtlCol="0" anchor="t"/>
          <a:lstStyle/>
          <a:p>
            <a:pPr algn="l" indent="0" marL="0">
              <a:lnSpc>
                <a:spcPts val="3300"/>
              </a:lnSpc>
              <a:buNone/>
            </a:pPr>
            <a:r>
              <a:rPr lang="en-US" sz="2650" dirty="0">
                <a:solidFill>
                  <a:srgbClr val="3C3939"/>
                </a:solidFill>
                <a:latin typeface="Raleway" pitchFamily="34" charset="0"/>
                <a:ea typeface="Raleway" pitchFamily="34" charset="-122"/>
                <a:cs typeface="Raleway" pitchFamily="34" charset="-120"/>
              </a:rPr>
              <a:t>Creating Images</a:t>
            </a:r>
            <a:endParaRPr lang="en-US" sz="2650" dirty="0"/>
          </a:p>
        </p:txBody>
      </p:sp>
      <p:sp>
        <p:nvSpPr>
          <p:cNvPr id="10" name="Text 6"/>
          <p:cNvSpPr/>
          <p:nvPr/>
        </p:nvSpPr>
        <p:spPr>
          <a:xfrm>
            <a:off x="5235893" y="5601891"/>
            <a:ext cx="4158615" cy="725805"/>
          </a:xfrm>
          <a:prstGeom prst="rect">
            <a:avLst/>
          </a:prstGeom>
          <a:noFill/>
          <a:ln/>
        </p:spPr>
        <p:txBody>
          <a:bodyPr wrap="square" lIns="0" tIns="0" rIns="0" bIns="0" rtlCol="0" anchor="t"/>
          <a:lstStyle/>
          <a:p>
            <a:pPr algn="l" indent="0" marL="0">
              <a:lnSpc>
                <a:spcPts val="2850"/>
              </a:lnSpc>
              <a:buNone/>
            </a:pPr>
            <a:r>
              <a:rPr lang="en-US" sz="1750" dirty="0">
                <a:solidFill>
                  <a:srgbClr val="3C3939"/>
                </a:solidFill>
                <a:latin typeface="Roboto" pitchFamily="34" charset="0"/>
                <a:ea typeface="Roboto" pitchFamily="34" charset="-122"/>
                <a:cs typeface="Roboto" pitchFamily="34" charset="-120"/>
              </a:rPr>
              <a:t>AI image generators such as DALL·E allow anyone to visualize ideas instantly.</a:t>
            </a:r>
            <a:endParaRPr lang="en-US" sz="1750" dirty="0"/>
          </a:p>
        </p:txBody>
      </p:sp>
      <p:pic>
        <p:nvPicPr>
          <p:cNvPr id="11" name="Image 2" descr="preencoded.png">    </p:cNvPr>
          <p:cNvPicPr>
            <a:picLocks noChangeAspect="1"/>
          </p:cNvPicPr>
          <p:nvPr/>
        </p:nvPicPr>
        <p:blipFill>
          <a:blip r:embed="rId3"/>
          <a:stretch>
            <a:fillRect/>
          </a:stretch>
        </p:blipFill>
        <p:spPr>
          <a:xfrm>
            <a:off x="9677995" y="2345055"/>
            <a:ext cx="2411968" cy="2411968"/>
          </a:xfrm>
          <a:prstGeom prst="rect">
            <a:avLst/>
          </a:prstGeom>
        </p:spPr>
      </p:pic>
      <p:sp>
        <p:nvSpPr>
          <p:cNvPr id="12" name="Text 7"/>
          <p:cNvSpPr/>
          <p:nvPr/>
        </p:nvSpPr>
        <p:spPr>
          <a:xfrm>
            <a:off x="9677995" y="5040511"/>
            <a:ext cx="3402330" cy="425291"/>
          </a:xfrm>
          <a:prstGeom prst="rect">
            <a:avLst/>
          </a:prstGeom>
          <a:noFill/>
          <a:ln/>
        </p:spPr>
        <p:txBody>
          <a:bodyPr wrap="none" lIns="0" tIns="0" rIns="0" bIns="0" rtlCol="0" anchor="t"/>
          <a:lstStyle/>
          <a:p>
            <a:pPr algn="l" indent="0" marL="0">
              <a:lnSpc>
                <a:spcPts val="3300"/>
              </a:lnSpc>
              <a:buNone/>
            </a:pPr>
            <a:r>
              <a:rPr lang="en-US" sz="2650" dirty="0">
                <a:solidFill>
                  <a:srgbClr val="3C3939"/>
                </a:solidFill>
                <a:latin typeface="Raleway" pitchFamily="34" charset="0"/>
                <a:ea typeface="Raleway" pitchFamily="34" charset="-122"/>
                <a:cs typeface="Raleway" pitchFamily="34" charset="-120"/>
              </a:rPr>
              <a:t>Composing Music</a:t>
            </a:r>
            <a:endParaRPr lang="en-US" sz="2650" dirty="0"/>
          </a:p>
        </p:txBody>
      </p:sp>
      <p:sp>
        <p:nvSpPr>
          <p:cNvPr id="13" name="Text 8"/>
          <p:cNvSpPr/>
          <p:nvPr/>
        </p:nvSpPr>
        <p:spPr>
          <a:xfrm>
            <a:off x="9677995" y="5601891"/>
            <a:ext cx="4158615" cy="1088708"/>
          </a:xfrm>
          <a:prstGeom prst="rect">
            <a:avLst/>
          </a:prstGeom>
          <a:noFill/>
          <a:ln/>
        </p:spPr>
        <p:txBody>
          <a:bodyPr wrap="square" lIns="0" tIns="0" rIns="0" bIns="0" rtlCol="0" anchor="t"/>
          <a:lstStyle/>
          <a:p>
            <a:pPr algn="l" indent="0" marL="0">
              <a:lnSpc>
                <a:spcPts val="2850"/>
              </a:lnSpc>
              <a:buNone/>
            </a:pPr>
            <a:r>
              <a:rPr lang="en-US" sz="1750" dirty="0">
                <a:solidFill>
                  <a:srgbClr val="3C3939"/>
                </a:solidFill>
                <a:latin typeface="Roboto" pitchFamily="34" charset="0"/>
                <a:ea typeface="Roboto" pitchFamily="34" charset="-122"/>
                <a:cs typeface="Roboto" pitchFamily="34" charset="-120"/>
              </a:rPr>
              <a:t>AI can even generate original music, from simple melodies to complex symphonies.</a:t>
            </a:r>
            <a:endParaRPr lang="en-US" sz="1750" dirty="0"/>
          </a:p>
        </p:txBody>
      </p:sp>
      <p:sp>
        <p:nvSpPr>
          <p:cNvPr id="14" name="Text 9"/>
          <p:cNvSpPr/>
          <p:nvPr/>
        </p:nvSpPr>
        <p:spPr>
          <a:xfrm>
            <a:off x="793790" y="6945749"/>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3C3939"/>
                </a:solidFill>
                <a:latin typeface="Roboto" pitchFamily="34" charset="0"/>
                <a:ea typeface="Roboto" pitchFamily="34" charset="-122"/>
                <a:cs typeface="Roboto" pitchFamily="34" charset="-120"/>
              </a:rPr>
              <a:t>These examples highlight how Generative AI is increasingly becoming a part of our creative and professional lives.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1150144" y="493038"/>
            <a:ext cx="911423" cy="311587"/>
          </a:xfrm>
          <a:prstGeom prst="roundRect">
            <a:avLst>
              <a:gd name="adj" fmla="val 19270"/>
            </a:avLst>
          </a:prstGeom>
          <a:solidFill>
            <a:srgbClr val="E1E1EA"/>
          </a:solidFill>
          <a:ln/>
        </p:spPr>
      </p:sp>
      <p:sp>
        <p:nvSpPr>
          <p:cNvPr id="3" name="Text 1"/>
          <p:cNvSpPr/>
          <p:nvPr/>
        </p:nvSpPr>
        <p:spPr>
          <a:xfrm>
            <a:off x="1257300" y="546616"/>
            <a:ext cx="697111" cy="204430"/>
          </a:xfrm>
          <a:prstGeom prst="rect">
            <a:avLst/>
          </a:prstGeom>
          <a:noFill/>
          <a:ln/>
        </p:spPr>
        <p:txBody>
          <a:bodyPr wrap="none" lIns="0" tIns="0" rIns="0" bIns="0" rtlCol="0" anchor="t"/>
          <a:lstStyle/>
          <a:p>
            <a:pPr algn="l" indent="0" marL="0">
              <a:lnSpc>
                <a:spcPts val="1600"/>
              </a:lnSpc>
              <a:buNone/>
            </a:pPr>
            <a:r>
              <a:rPr lang="en-US" sz="1100" dirty="0">
                <a:solidFill>
                  <a:srgbClr val="3C3939"/>
                </a:solidFill>
                <a:latin typeface="Roboto" pitchFamily="34" charset="0"/>
                <a:ea typeface="Roboto" pitchFamily="34" charset="-122"/>
                <a:cs typeface="Roboto" pitchFamily="34" charset="-120"/>
              </a:rPr>
              <a:t>SECTION 2</a:t>
            </a:r>
            <a:endParaRPr lang="en-US" sz="1100" dirty="0"/>
          </a:p>
        </p:txBody>
      </p:sp>
      <p:sp>
        <p:nvSpPr>
          <p:cNvPr id="4" name="Text 2"/>
          <p:cNvSpPr/>
          <p:nvPr/>
        </p:nvSpPr>
        <p:spPr>
          <a:xfrm>
            <a:off x="1150144" y="860822"/>
            <a:ext cx="5029200" cy="446723"/>
          </a:xfrm>
          <a:prstGeom prst="rect">
            <a:avLst/>
          </a:prstGeom>
          <a:noFill/>
          <a:ln/>
        </p:spPr>
        <p:txBody>
          <a:bodyPr wrap="none" lIns="0" tIns="0" rIns="0" bIns="0" rtlCol="0" anchor="t"/>
          <a:lstStyle/>
          <a:p>
            <a:pPr algn="l" indent="0" marL="0">
              <a:lnSpc>
                <a:spcPts val="3500"/>
              </a:lnSpc>
              <a:buNone/>
            </a:pPr>
            <a:r>
              <a:rPr lang="en-US" sz="2800" dirty="0">
                <a:solidFill>
                  <a:srgbClr val="1B1B27"/>
                </a:solidFill>
                <a:latin typeface="Raleway" pitchFamily="34" charset="0"/>
                <a:ea typeface="Raleway" pitchFamily="34" charset="-122"/>
                <a:cs typeface="Raleway" pitchFamily="34" charset="-120"/>
              </a:rPr>
              <a:t>A Brief History of Generative AI</a:t>
            </a:r>
            <a:endParaRPr lang="en-US" sz="2800" dirty="0"/>
          </a:p>
        </p:txBody>
      </p:sp>
      <p:pic>
        <p:nvPicPr>
          <p:cNvPr id="5" name="Image 0" descr="preencoded.png">    </p:cNvPr>
          <p:cNvPicPr>
            <a:picLocks noChangeAspect="1"/>
          </p:cNvPicPr>
          <p:nvPr/>
        </p:nvPicPr>
        <p:blipFill>
          <a:blip r:embed="rId1"/>
          <a:stretch>
            <a:fillRect/>
          </a:stretch>
        </p:blipFill>
        <p:spPr>
          <a:xfrm>
            <a:off x="1150144" y="1518642"/>
            <a:ext cx="12329993" cy="5548432"/>
          </a:xfrm>
          <a:prstGeom prst="rect">
            <a:avLst/>
          </a:prstGeom>
        </p:spPr>
      </p:pic>
      <p:sp>
        <p:nvSpPr>
          <p:cNvPr id="6" name="Text 3"/>
          <p:cNvSpPr/>
          <p:nvPr/>
        </p:nvSpPr>
        <p:spPr>
          <a:xfrm>
            <a:off x="3007474" y="1777428"/>
            <a:ext cx="2157723" cy="333439"/>
          </a:xfrm>
          <a:prstGeom prst="rect">
            <a:avLst/>
          </a:prstGeom>
          <a:noFill/>
          <a:ln/>
        </p:spPr>
        <p:txBody>
          <a:bodyPr wrap="none" lIns="0" tIns="0" rIns="0" bIns="0" rtlCol="0" anchor="t"/>
          <a:lstStyle/>
          <a:p>
            <a:pPr algn="ctr" indent="0" marL="0">
              <a:lnSpc>
                <a:spcPts val="1650"/>
              </a:lnSpc>
              <a:buNone/>
            </a:pPr>
            <a:r>
              <a:rPr lang="en-US" sz="1350" dirty="0">
                <a:solidFill>
                  <a:srgbClr val="3C3939"/>
                </a:solidFill>
                <a:latin typeface="Raleway" pitchFamily="34" charset="0"/>
                <a:ea typeface="Raleway" pitchFamily="34" charset="-122"/>
                <a:cs typeface="Raleway" pitchFamily="34" charset="-120"/>
              </a:rPr>
              <a:t>Early AI</a:t>
            </a:r>
            <a:endParaRPr lang="en-US" sz="1350" dirty="0"/>
          </a:p>
        </p:txBody>
      </p:sp>
      <p:sp>
        <p:nvSpPr>
          <p:cNvPr id="7" name="Text 4"/>
          <p:cNvSpPr/>
          <p:nvPr/>
        </p:nvSpPr>
        <p:spPr>
          <a:xfrm>
            <a:off x="3007474" y="2205713"/>
            <a:ext cx="2157723" cy="476818"/>
          </a:xfrm>
          <a:prstGeom prst="rect">
            <a:avLst/>
          </a:prstGeom>
          <a:noFill/>
          <a:ln/>
        </p:spPr>
        <p:txBody>
          <a:bodyPr wrap="square" lIns="0" tIns="0" rIns="0" bIns="0" rtlCol="0" anchor="t"/>
          <a:lstStyle/>
          <a:p>
            <a:pPr algn="ctr" indent="0" marL="0">
              <a:lnSpc>
                <a:spcPts val="1200"/>
              </a:lnSpc>
              <a:buNone/>
            </a:pPr>
            <a:r>
              <a:rPr lang="en-US" sz="1050" dirty="0">
                <a:solidFill>
                  <a:srgbClr val="3C3939"/>
                </a:solidFill>
                <a:latin typeface="Roboto" pitchFamily="34" charset="0"/>
                <a:ea typeface="Roboto" pitchFamily="34" charset="-122"/>
                <a:cs typeface="Roboto" pitchFamily="34" charset="-120"/>
              </a:rPr>
              <a:t>Rule-based systems and symbolic methods</a:t>
            </a:r>
            <a:endParaRPr lang="en-US" sz="1050" dirty="0"/>
          </a:p>
        </p:txBody>
      </p:sp>
      <p:pic>
        <p:nvPicPr>
          <p:cNvPr id="8"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853299" y="3260678"/>
            <a:ext cx="477930" cy="477930"/>
          </a:xfrm>
          <a:prstGeom prst="rect">
            <a:avLst/>
          </a:prstGeom>
        </p:spPr>
      </p:pic>
      <p:sp>
        <p:nvSpPr>
          <p:cNvPr id="9" name="Text 5"/>
          <p:cNvSpPr/>
          <p:nvPr/>
        </p:nvSpPr>
        <p:spPr>
          <a:xfrm>
            <a:off x="5141486" y="5938752"/>
            <a:ext cx="2169579" cy="333439"/>
          </a:xfrm>
          <a:prstGeom prst="rect">
            <a:avLst/>
          </a:prstGeom>
          <a:noFill/>
          <a:ln/>
        </p:spPr>
        <p:txBody>
          <a:bodyPr wrap="none" lIns="0" tIns="0" rIns="0" bIns="0" rtlCol="0" anchor="t"/>
          <a:lstStyle/>
          <a:p>
            <a:pPr algn="ctr" indent="0" marL="0">
              <a:lnSpc>
                <a:spcPts val="1650"/>
              </a:lnSpc>
              <a:buNone/>
            </a:pPr>
            <a:r>
              <a:rPr lang="en-US" sz="1350" dirty="0">
                <a:solidFill>
                  <a:srgbClr val="3C3939"/>
                </a:solidFill>
                <a:latin typeface="Raleway" pitchFamily="34" charset="0"/>
                <a:ea typeface="Raleway" pitchFamily="34" charset="-122"/>
                <a:cs typeface="Raleway" pitchFamily="34" charset="-120"/>
              </a:rPr>
              <a:t>2000s</a:t>
            </a:r>
            <a:endParaRPr lang="en-US" sz="1350" dirty="0"/>
          </a:p>
        </p:txBody>
      </p:sp>
      <p:sp>
        <p:nvSpPr>
          <p:cNvPr id="10" name="Text 6"/>
          <p:cNvSpPr/>
          <p:nvPr/>
        </p:nvSpPr>
        <p:spPr>
          <a:xfrm>
            <a:off x="5141486" y="6367036"/>
            <a:ext cx="2169579" cy="476818"/>
          </a:xfrm>
          <a:prstGeom prst="rect">
            <a:avLst/>
          </a:prstGeom>
          <a:noFill/>
          <a:ln/>
        </p:spPr>
        <p:txBody>
          <a:bodyPr wrap="square" lIns="0" tIns="0" rIns="0" bIns="0" rtlCol="0" anchor="t"/>
          <a:lstStyle/>
          <a:p>
            <a:pPr algn="ctr" indent="0" marL="0">
              <a:lnSpc>
                <a:spcPts val="1200"/>
              </a:lnSpc>
              <a:buNone/>
            </a:pPr>
            <a:r>
              <a:rPr lang="en-US" sz="1050" dirty="0">
                <a:solidFill>
                  <a:srgbClr val="3C3939"/>
                </a:solidFill>
                <a:latin typeface="Roboto" pitchFamily="34" charset="0"/>
                <a:ea typeface="Roboto" pitchFamily="34" charset="-122"/>
                <a:cs typeface="Roboto" pitchFamily="34" charset="-120"/>
              </a:rPr>
              <a:t>Statistical learning and data-driven models</a:t>
            </a:r>
            <a:endParaRPr lang="en-US" sz="1050" dirty="0"/>
          </a:p>
        </p:txBody>
      </p:sp>
      <p:pic>
        <p:nvPicPr>
          <p:cNvPr id="11"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987311" y="5003455"/>
            <a:ext cx="477930" cy="477929"/>
          </a:xfrm>
          <a:prstGeom prst="rect">
            <a:avLst/>
          </a:prstGeom>
        </p:spPr>
      </p:pic>
      <p:sp>
        <p:nvSpPr>
          <p:cNvPr id="12" name="Text 7"/>
          <p:cNvSpPr/>
          <p:nvPr/>
        </p:nvSpPr>
        <p:spPr>
          <a:xfrm>
            <a:off x="7251787" y="1616822"/>
            <a:ext cx="2157723" cy="333439"/>
          </a:xfrm>
          <a:prstGeom prst="rect">
            <a:avLst/>
          </a:prstGeom>
          <a:noFill/>
          <a:ln/>
        </p:spPr>
        <p:txBody>
          <a:bodyPr wrap="none" lIns="0" tIns="0" rIns="0" bIns="0" rtlCol="0" anchor="t"/>
          <a:lstStyle/>
          <a:p>
            <a:pPr algn="ctr" indent="0" marL="0">
              <a:lnSpc>
                <a:spcPts val="1650"/>
              </a:lnSpc>
              <a:buNone/>
            </a:pPr>
            <a:r>
              <a:rPr lang="en-US" sz="1350" dirty="0">
                <a:solidFill>
                  <a:srgbClr val="3C3939"/>
                </a:solidFill>
                <a:latin typeface="Raleway" pitchFamily="34" charset="0"/>
                <a:ea typeface="Raleway" pitchFamily="34" charset="-122"/>
                <a:cs typeface="Raleway" pitchFamily="34" charset="-120"/>
              </a:rPr>
              <a:t>2010s</a:t>
            </a:r>
            <a:endParaRPr lang="en-US" sz="1350" dirty="0"/>
          </a:p>
        </p:txBody>
      </p:sp>
      <p:sp>
        <p:nvSpPr>
          <p:cNvPr id="13" name="Text 8"/>
          <p:cNvSpPr/>
          <p:nvPr/>
        </p:nvSpPr>
        <p:spPr>
          <a:xfrm>
            <a:off x="7251787" y="2045106"/>
            <a:ext cx="2157723" cy="715228"/>
          </a:xfrm>
          <a:prstGeom prst="rect">
            <a:avLst/>
          </a:prstGeom>
          <a:noFill/>
          <a:ln/>
        </p:spPr>
        <p:txBody>
          <a:bodyPr wrap="square" lIns="0" tIns="0" rIns="0" bIns="0" rtlCol="0" anchor="t"/>
          <a:lstStyle/>
          <a:p>
            <a:pPr algn="ctr" indent="0" marL="0">
              <a:lnSpc>
                <a:spcPts val="1200"/>
              </a:lnSpc>
              <a:buNone/>
            </a:pPr>
            <a:r>
              <a:rPr lang="en-US" sz="1050" dirty="0">
                <a:solidFill>
                  <a:srgbClr val="3C3939"/>
                </a:solidFill>
                <a:latin typeface="Roboto" pitchFamily="34" charset="0"/>
                <a:ea typeface="Roboto" pitchFamily="34" charset="-122"/>
                <a:cs typeface="Roboto" pitchFamily="34" charset="-120"/>
              </a:rPr>
              <a:t>Deep learning transforms perception and language</a:t>
            </a:r>
            <a:endParaRPr lang="en-US" sz="1050" dirty="0"/>
          </a:p>
        </p:txBody>
      </p:sp>
      <p:pic>
        <p:nvPicPr>
          <p:cNvPr id="14"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133178" y="3213255"/>
            <a:ext cx="477930" cy="477930"/>
          </a:xfrm>
          <a:prstGeom prst="rect">
            <a:avLst/>
          </a:prstGeom>
        </p:spPr>
      </p:pic>
      <p:sp>
        <p:nvSpPr>
          <p:cNvPr id="15" name="Text 9"/>
          <p:cNvSpPr/>
          <p:nvPr/>
        </p:nvSpPr>
        <p:spPr>
          <a:xfrm>
            <a:off x="9385799" y="5819640"/>
            <a:ext cx="2157723" cy="333439"/>
          </a:xfrm>
          <a:prstGeom prst="rect">
            <a:avLst/>
          </a:prstGeom>
          <a:noFill/>
          <a:ln/>
        </p:spPr>
        <p:txBody>
          <a:bodyPr wrap="none" lIns="0" tIns="0" rIns="0" bIns="0" rtlCol="0" anchor="t"/>
          <a:lstStyle/>
          <a:p>
            <a:pPr algn="ctr" indent="0" marL="0">
              <a:lnSpc>
                <a:spcPts val="1650"/>
              </a:lnSpc>
              <a:buNone/>
            </a:pPr>
            <a:r>
              <a:rPr lang="en-US" sz="1350" dirty="0">
                <a:solidFill>
                  <a:srgbClr val="3C3939"/>
                </a:solidFill>
                <a:latin typeface="Raleway" pitchFamily="34" charset="0"/>
                <a:ea typeface="Raleway" pitchFamily="34" charset="-122"/>
                <a:cs typeface="Raleway" pitchFamily="34" charset="-120"/>
              </a:rPr>
              <a:t>2020s</a:t>
            </a:r>
            <a:endParaRPr lang="en-US" sz="1350" dirty="0"/>
          </a:p>
        </p:txBody>
      </p:sp>
      <p:sp>
        <p:nvSpPr>
          <p:cNvPr id="16" name="Text 10"/>
          <p:cNvSpPr/>
          <p:nvPr/>
        </p:nvSpPr>
        <p:spPr>
          <a:xfrm>
            <a:off x="9385799" y="6247924"/>
            <a:ext cx="2157723" cy="715228"/>
          </a:xfrm>
          <a:prstGeom prst="rect">
            <a:avLst/>
          </a:prstGeom>
          <a:noFill/>
          <a:ln/>
        </p:spPr>
        <p:txBody>
          <a:bodyPr wrap="square" lIns="0" tIns="0" rIns="0" bIns="0" rtlCol="0" anchor="t"/>
          <a:lstStyle/>
          <a:p>
            <a:pPr algn="ctr" indent="0" marL="0">
              <a:lnSpc>
                <a:spcPts val="1200"/>
              </a:lnSpc>
              <a:buNone/>
            </a:pPr>
            <a:r>
              <a:rPr lang="en-US" sz="1050" dirty="0">
                <a:solidFill>
                  <a:srgbClr val="3C3939"/>
                </a:solidFill>
                <a:latin typeface="Roboto" pitchFamily="34" charset="0"/>
                <a:ea typeface="Roboto" pitchFamily="34" charset="-122"/>
                <a:cs typeface="Roboto" pitchFamily="34" charset="-120"/>
              </a:rPr>
              <a:t>Generative models reshape creative workflows</a:t>
            </a:r>
            <a:endParaRPr lang="en-US" sz="1050" dirty="0"/>
          </a:p>
        </p:txBody>
      </p:sp>
      <p:pic>
        <p:nvPicPr>
          <p:cNvPr id="17" name="Image 4" descr="preencoded.png">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231624" y="5003455"/>
            <a:ext cx="477930" cy="477929"/>
          </a:xfrm>
          <a:prstGeom prst="rect">
            <a:avLst/>
          </a:prstGeom>
        </p:spPr>
      </p:pic>
      <p:sp>
        <p:nvSpPr>
          <p:cNvPr id="18" name="Text 11"/>
          <p:cNvSpPr/>
          <p:nvPr/>
        </p:nvSpPr>
        <p:spPr>
          <a:xfrm>
            <a:off x="1150144" y="7225427"/>
            <a:ext cx="12329993" cy="511016"/>
          </a:xfrm>
          <a:prstGeom prst="rect">
            <a:avLst/>
          </a:prstGeom>
          <a:noFill/>
          <a:ln/>
        </p:spPr>
        <p:txBody>
          <a:bodyPr wrap="square" lIns="0" tIns="0" rIns="0" bIns="0" rtlCol="0" anchor="t"/>
          <a:lstStyle/>
          <a:p>
            <a:pPr algn="l" indent="0" marL="0">
              <a:lnSpc>
                <a:spcPts val="2000"/>
              </a:lnSpc>
              <a:buNone/>
            </a:pPr>
            <a:r>
              <a:rPr lang="en-US" sz="1400" dirty="0">
                <a:solidFill>
                  <a:srgbClr val="3C3939"/>
                </a:solidFill>
                <a:latin typeface="Roboto" pitchFamily="34" charset="0"/>
                <a:ea typeface="Roboto" pitchFamily="34" charset="-122"/>
                <a:cs typeface="Roboto" pitchFamily="34" charset="-120"/>
              </a:rPr>
              <a:t>From simple rule-based systems to the sophisticated models of today, AI has come a long way in a relatively short time. The journey has been marked by breakthroughs that continuously redefine what machines are capable of creating.</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763429" y="827484"/>
            <a:ext cx="1112758" cy="404574"/>
          </a:xfrm>
          <a:prstGeom prst="roundRect">
            <a:avLst>
              <a:gd name="adj" fmla="val 18117"/>
            </a:avLst>
          </a:prstGeom>
          <a:solidFill>
            <a:srgbClr val="E1E1EA"/>
          </a:solidFill>
          <a:ln/>
        </p:spPr>
      </p:sp>
      <p:sp>
        <p:nvSpPr>
          <p:cNvPr id="3" name="Text 1"/>
          <p:cNvSpPr/>
          <p:nvPr/>
        </p:nvSpPr>
        <p:spPr>
          <a:xfrm>
            <a:off x="894278" y="892850"/>
            <a:ext cx="851059" cy="273844"/>
          </a:xfrm>
          <a:prstGeom prst="rect">
            <a:avLst/>
          </a:prstGeom>
          <a:noFill/>
          <a:ln/>
        </p:spPr>
        <p:txBody>
          <a:bodyPr wrap="none" lIns="0" tIns="0" rIns="0" bIns="0" rtlCol="0" anchor="t"/>
          <a:lstStyle/>
          <a:p>
            <a:pPr algn="l" indent="0" marL="0">
              <a:lnSpc>
                <a:spcPts val="2150"/>
              </a:lnSpc>
              <a:buNone/>
            </a:pPr>
            <a:r>
              <a:rPr lang="en-US" sz="1350" dirty="0">
                <a:solidFill>
                  <a:srgbClr val="3C3939"/>
                </a:solidFill>
                <a:latin typeface="Roboto" pitchFamily="34" charset="0"/>
                <a:ea typeface="Roboto" pitchFamily="34" charset="-122"/>
                <a:cs typeface="Roboto" pitchFamily="34" charset="-120"/>
              </a:rPr>
              <a:t>SECTION 3</a:t>
            </a:r>
            <a:endParaRPr lang="en-US" sz="1350" dirty="0"/>
          </a:p>
        </p:txBody>
      </p:sp>
      <p:sp>
        <p:nvSpPr>
          <p:cNvPr id="4" name="Text 2"/>
          <p:cNvSpPr/>
          <p:nvPr/>
        </p:nvSpPr>
        <p:spPr>
          <a:xfrm>
            <a:off x="763429" y="1315879"/>
            <a:ext cx="8878967" cy="545306"/>
          </a:xfrm>
          <a:prstGeom prst="rect">
            <a:avLst/>
          </a:prstGeom>
          <a:noFill/>
          <a:ln/>
        </p:spPr>
        <p:txBody>
          <a:bodyPr wrap="none" lIns="0" tIns="0" rIns="0" bIns="0" rtlCol="0" anchor="t"/>
          <a:lstStyle/>
          <a:p>
            <a:pPr algn="l" indent="0" marL="0">
              <a:lnSpc>
                <a:spcPts val="4250"/>
              </a:lnSpc>
              <a:buNone/>
            </a:pPr>
            <a:r>
              <a:rPr lang="en-US" sz="3400" dirty="0">
                <a:solidFill>
                  <a:srgbClr val="1B1B27"/>
                </a:solidFill>
                <a:latin typeface="Raleway" pitchFamily="34" charset="0"/>
                <a:ea typeface="Raleway" pitchFamily="34" charset="-122"/>
                <a:cs typeface="Raleway" pitchFamily="34" charset="-120"/>
              </a:rPr>
              <a:t>How Generative AI Works in the Background</a:t>
            </a:r>
            <a:endParaRPr lang="en-US" sz="3400" dirty="0"/>
          </a:p>
        </p:txBody>
      </p:sp>
      <p:sp>
        <p:nvSpPr>
          <p:cNvPr id="5" name="Text 3"/>
          <p:cNvSpPr/>
          <p:nvPr/>
        </p:nvSpPr>
        <p:spPr>
          <a:xfrm>
            <a:off x="763429" y="2175867"/>
            <a:ext cx="13103543" cy="684609"/>
          </a:xfrm>
          <a:prstGeom prst="rect">
            <a:avLst/>
          </a:prstGeom>
          <a:noFill/>
          <a:ln/>
        </p:spPr>
        <p:txBody>
          <a:bodyPr wrap="square" lIns="0" tIns="0" rIns="0" bIns="0" rtlCol="0" anchor="t"/>
          <a:lstStyle/>
          <a:p>
            <a:pPr algn="l" indent="0" marL="0">
              <a:lnSpc>
                <a:spcPts val="2650"/>
              </a:lnSpc>
              <a:buNone/>
            </a:pPr>
            <a:r>
              <a:rPr lang="en-US" sz="1700" dirty="0">
                <a:solidFill>
                  <a:srgbClr val="3C3939"/>
                </a:solidFill>
                <a:latin typeface="Roboto" pitchFamily="34" charset="0"/>
                <a:ea typeface="Roboto" pitchFamily="34" charset="-122"/>
                <a:cs typeface="Roboto" pitchFamily="34" charset="-120"/>
              </a:rPr>
              <a:t>Generative AI learns from vast amounts of existing data, identifying patterns and structures. When given a prompt, it iteratively predicts the next element—be it a word, a pixel, or a note—to generate new, original content. It's essentially advanced "pattern-matching at scale."</a:t>
            </a:r>
            <a:endParaRPr lang="en-US" sz="1700" dirty="0"/>
          </a:p>
        </p:txBody>
      </p:sp>
      <p:sp>
        <p:nvSpPr>
          <p:cNvPr id="6" name="Shape 4"/>
          <p:cNvSpPr/>
          <p:nvPr/>
        </p:nvSpPr>
        <p:spPr>
          <a:xfrm>
            <a:off x="763429" y="3423642"/>
            <a:ext cx="4227909" cy="2287429"/>
          </a:xfrm>
          <a:prstGeom prst="roundRect">
            <a:avLst>
              <a:gd name="adj" fmla="val 6396"/>
            </a:avLst>
          </a:prstGeom>
          <a:solidFill>
            <a:srgbClr val="FFFFFF">
              <a:alpha val="95000"/>
            </a:srgbClr>
          </a:solidFill>
          <a:ln/>
        </p:spPr>
      </p:sp>
      <p:sp>
        <p:nvSpPr>
          <p:cNvPr id="7" name="Shape 5"/>
          <p:cNvSpPr/>
          <p:nvPr/>
        </p:nvSpPr>
        <p:spPr>
          <a:xfrm>
            <a:off x="763429" y="3393162"/>
            <a:ext cx="4227909" cy="121920"/>
          </a:xfrm>
          <a:prstGeom prst="roundRect">
            <a:avLst>
              <a:gd name="adj" fmla="val 75148"/>
            </a:avLst>
          </a:prstGeom>
          <a:solidFill>
            <a:srgbClr val="1B1B27"/>
          </a:solidFill>
          <a:ln/>
        </p:spPr>
      </p:sp>
      <p:sp>
        <p:nvSpPr>
          <p:cNvPr id="8" name="Shape 6"/>
          <p:cNvSpPr/>
          <p:nvPr/>
        </p:nvSpPr>
        <p:spPr>
          <a:xfrm>
            <a:off x="2550200" y="3096458"/>
            <a:ext cx="654368" cy="654368"/>
          </a:xfrm>
          <a:prstGeom prst="roundRect">
            <a:avLst>
              <a:gd name="adj" fmla="val 139738"/>
            </a:avLst>
          </a:prstGeom>
          <a:solidFill>
            <a:srgbClr val="1B1B27"/>
          </a:solidFill>
          <a:ln/>
        </p:spPr>
      </p:sp>
      <p:sp>
        <p:nvSpPr>
          <p:cNvPr id="9" name="Text 7"/>
          <p:cNvSpPr/>
          <p:nvPr/>
        </p:nvSpPr>
        <p:spPr>
          <a:xfrm>
            <a:off x="2746534" y="3260050"/>
            <a:ext cx="261699" cy="327184"/>
          </a:xfrm>
          <a:prstGeom prst="rect">
            <a:avLst/>
          </a:prstGeom>
          <a:noFill/>
          <a:ln/>
        </p:spPr>
        <p:txBody>
          <a:bodyPr wrap="none" lIns="0" tIns="0" rIns="0" bIns="0" rtlCol="0" anchor="t"/>
          <a:lstStyle/>
          <a:p>
            <a:pPr algn="l" indent="0" marL="0">
              <a:lnSpc>
                <a:spcPts val="3200"/>
              </a:lnSpc>
              <a:buNone/>
            </a:pPr>
            <a:r>
              <a:rPr lang="en-US" sz="2050" dirty="0">
                <a:solidFill>
                  <a:srgbClr val="FFFFFF"/>
                </a:solidFill>
                <a:latin typeface="Raleway" pitchFamily="34" charset="0"/>
                <a:ea typeface="Raleway" pitchFamily="34" charset="-122"/>
                <a:cs typeface="Raleway" pitchFamily="34" charset="-120"/>
              </a:rPr>
              <a:t>1</a:t>
            </a:r>
            <a:endParaRPr lang="en-US" sz="2050" dirty="0"/>
          </a:p>
        </p:txBody>
      </p:sp>
      <p:sp>
        <p:nvSpPr>
          <p:cNvPr id="10" name="Text 8"/>
          <p:cNvSpPr/>
          <p:nvPr/>
        </p:nvSpPr>
        <p:spPr>
          <a:xfrm>
            <a:off x="1012031" y="3968948"/>
            <a:ext cx="2726769" cy="340757"/>
          </a:xfrm>
          <a:prstGeom prst="rect">
            <a:avLst/>
          </a:prstGeom>
          <a:noFill/>
          <a:ln/>
        </p:spPr>
        <p:txBody>
          <a:bodyPr wrap="none" lIns="0" tIns="0" rIns="0" bIns="0" rtlCol="0" anchor="t"/>
          <a:lstStyle/>
          <a:p>
            <a:pPr algn="l" indent="0" marL="0">
              <a:lnSpc>
                <a:spcPts val="2650"/>
              </a:lnSpc>
              <a:buNone/>
            </a:pPr>
            <a:r>
              <a:rPr lang="en-US" sz="2100" dirty="0">
                <a:solidFill>
                  <a:srgbClr val="3C3939"/>
                </a:solidFill>
                <a:latin typeface="Raleway" pitchFamily="34" charset="0"/>
                <a:ea typeface="Raleway" pitchFamily="34" charset="-122"/>
                <a:cs typeface="Raleway" pitchFamily="34" charset="-120"/>
              </a:rPr>
              <a:t>Data Training</a:t>
            </a:r>
            <a:endParaRPr lang="en-US" sz="2100" dirty="0"/>
          </a:p>
        </p:txBody>
      </p:sp>
      <p:sp>
        <p:nvSpPr>
          <p:cNvPr id="11" name="Text 9"/>
          <p:cNvSpPr/>
          <p:nvPr/>
        </p:nvSpPr>
        <p:spPr>
          <a:xfrm>
            <a:off x="1012031" y="4435554"/>
            <a:ext cx="3730704" cy="1026914"/>
          </a:xfrm>
          <a:prstGeom prst="rect">
            <a:avLst/>
          </a:prstGeom>
          <a:noFill/>
          <a:ln/>
        </p:spPr>
        <p:txBody>
          <a:bodyPr wrap="square" lIns="0" tIns="0" rIns="0" bIns="0" rtlCol="0" anchor="t"/>
          <a:lstStyle/>
          <a:p>
            <a:pPr algn="l" indent="0" marL="0">
              <a:lnSpc>
                <a:spcPts val="2650"/>
              </a:lnSpc>
              <a:buNone/>
            </a:pPr>
            <a:r>
              <a:rPr lang="en-US" sz="1700" dirty="0">
                <a:solidFill>
                  <a:srgbClr val="3C3939"/>
                </a:solidFill>
                <a:latin typeface="Roboto" pitchFamily="34" charset="0"/>
                <a:ea typeface="Roboto" pitchFamily="34" charset="-122"/>
                <a:cs typeface="Roboto" pitchFamily="34" charset="-120"/>
              </a:rPr>
              <a:t>AI is fed massive datasets like books, images, and music to learn the world's creative rules.</a:t>
            </a:r>
            <a:endParaRPr lang="en-US" sz="1700" dirty="0"/>
          </a:p>
        </p:txBody>
      </p:sp>
      <p:sp>
        <p:nvSpPr>
          <p:cNvPr id="12" name="Shape 10"/>
          <p:cNvSpPr/>
          <p:nvPr/>
        </p:nvSpPr>
        <p:spPr>
          <a:xfrm>
            <a:off x="5201126" y="3423642"/>
            <a:ext cx="4228028" cy="2287429"/>
          </a:xfrm>
          <a:prstGeom prst="roundRect">
            <a:avLst>
              <a:gd name="adj" fmla="val 6396"/>
            </a:avLst>
          </a:prstGeom>
          <a:solidFill>
            <a:srgbClr val="FFFFFF">
              <a:alpha val="95000"/>
            </a:srgbClr>
          </a:solidFill>
          <a:ln/>
        </p:spPr>
      </p:sp>
      <p:sp>
        <p:nvSpPr>
          <p:cNvPr id="13" name="Shape 11"/>
          <p:cNvSpPr/>
          <p:nvPr/>
        </p:nvSpPr>
        <p:spPr>
          <a:xfrm>
            <a:off x="5201126" y="3393162"/>
            <a:ext cx="4228028" cy="121920"/>
          </a:xfrm>
          <a:prstGeom prst="roundRect">
            <a:avLst>
              <a:gd name="adj" fmla="val 75148"/>
            </a:avLst>
          </a:prstGeom>
          <a:solidFill>
            <a:srgbClr val="1B1B27"/>
          </a:solidFill>
          <a:ln/>
        </p:spPr>
      </p:sp>
      <p:sp>
        <p:nvSpPr>
          <p:cNvPr id="14" name="Shape 12"/>
          <p:cNvSpPr/>
          <p:nvPr/>
        </p:nvSpPr>
        <p:spPr>
          <a:xfrm>
            <a:off x="6987897" y="3096458"/>
            <a:ext cx="654368" cy="654368"/>
          </a:xfrm>
          <a:prstGeom prst="roundRect">
            <a:avLst>
              <a:gd name="adj" fmla="val 139738"/>
            </a:avLst>
          </a:prstGeom>
          <a:solidFill>
            <a:srgbClr val="1B1B27"/>
          </a:solidFill>
          <a:ln/>
        </p:spPr>
      </p:sp>
      <p:sp>
        <p:nvSpPr>
          <p:cNvPr id="15" name="Text 13"/>
          <p:cNvSpPr/>
          <p:nvPr/>
        </p:nvSpPr>
        <p:spPr>
          <a:xfrm>
            <a:off x="7184231" y="3260050"/>
            <a:ext cx="261699" cy="327184"/>
          </a:xfrm>
          <a:prstGeom prst="rect">
            <a:avLst/>
          </a:prstGeom>
          <a:noFill/>
          <a:ln/>
        </p:spPr>
        <p:txBody>
          <a:bodyPr wrap="none" lIns="0" tIns="0" rIns="0" bIns="0" rtlCol="0" anchor="t"/>
          <a:lstStyle/>
          <a:p>
            <a:pPr algn="l" indent="0" marL="0">
              <a:lnSpc>
                <a:spcPts val="3200"/>
              </a:lnSpc>
              <a:buNone/>
            </a:pPr>
            <a:r>
              <a:rPr lang="en-US" sz="2050" dirty="0">
                <a:solidFill>
                  <a:srgbClr val="FFFFFF"/>
                </a:solidFill>
                <a:latin typeface="Raleway" pitchFamily="34" charset="0"/>
                <a:ea typeface="Raleway" pitchFamily="34" charset="-122"/>
                <a:cs typeface="Raleway" pitchFamily="34" charset="-120"/>
              </a:rPr>
              <a:t>2</a:t>
            </a:r>
            <a:endParaRPr lang="en-US" sz="2050" dirty="0"/>
          </a:p>
        </p:txBody>
      </p:sp>
      <p:sp>
        <p:nvSpPr>
          <p:cNvPr id="16" name="Text 14"/>
          <p:cNvSpPr/>
          <p:nvPr/>
        </p:nvSpPr>
        <p:spPr>
          <a:xfrm>
            <a:off x="5449729" y="3968948"/>
            <a:ext cx="2726769" cy="340757"/>
          </a:xfrm>
          <a:prstGeom prst="rect">
            <a:avLst/>
          </a:prstGeom>
          <a:noFill/>
          <a:ln/>
        </p:spPr>
        <p:txBody>
          <a:bodyPr wrap="none" lIns="0" tIns="0" rIns="0" bIns="0" rtlCol="0" anchor="t"/>
          <a:lstStyle/>
          <a:p>
            <a:pPr algn="l" indent="0" marL="0">
              <a:lnSpc>
                <a:spcPts val="2650"/>
              </a:lnSpc>
              <a:buNone/>
            </a:pPr>
            <a:r>
              <a:rPr lang="en-US" sz="2100" dirty="0">
                <a:solidFill>
                  <a:srgbClr val="3C3939"/>
                </a:solidFill>
                <a:latin typeface="Raleway" pitchFamily="34" charset="0"/>
                <a:ea typeface="Raleway" pitchFamily="34" charset="-122"/>
                <a:cs typeface="Raleway" pitchFamily="34" charset="-120"/>
              </a:rPr>
              <a:t>Pattern Recognition</a:t>
            </a:r>
            <a:endParaRPr lang="en-US" sz="2100" dirty="0"/>
          </a:p>
        </p:txBody>
      </p:sp>
      <p:sp>
        <p:nvSpPr>
          <p:cNvPr id="17" name="Text 15"/>
          <p:cNvSpPr/>
          <p:nvPr/>
        </p:nvSpPr>
        <p:spPr>
          <a:xfrm>
            <a:off x="5449729" y="4435554"/>
            <a:ext cx="3730823" cy="1026914"/>
          </a:xfrm>
          <a:prstGeom prst="rect">
            <a:avLst/>
          </a:prstGeom>
          <a:noFill/>
          <a:ln/>
        </p:spPr>
        <p:txBody>
          <a:bodyPr wrap="square" lIns="0" tIns="0" rIns="0" bIns="0" rtlCol="0" anchor="t"/>
          <a:lstStyle/>
          <a:p>
            <a:pPr algn="l" indent="0" marL="0">
              <a:lnSpc>
                <a:spcPts val="2650"/>
              </a:lnSpc>
              <a:buNone/>
            </a:pPr>
            <a:r>
              <a:rPr lang="en-US" sz="1700" dirty="0">
                <a:solidFill>
                  <a:srgbClr val="3C3939"/>
                </a:solidFill>
                <a:latin typeface="Roboto" pitchFamily="34" charset="0"/>
                <a:ea typeface="Roboto" pitchFamily="34" charset="-122"/>
                <a:cs typeface="Roboto" pitchFamily="34" charset="-120"/>
              </a:rPr>
              <a:t>It analyzes this data to understand relationships and underlying structures.</a:t>
            </a:r>
            <a:endParaRPr lang="en-US" sz="1700" dirty="0"/>
          </a:p>
        </p:txBody>
      </p:sp>
      <p:sp>
        <p:nvSpPr>
          <p:cNvPr id="18" name="Shape 16"/>
          <p:cNvSpPr/>
          <p:nvPr/>
        </p:nvSpPr>
        <p:spPr>
          <a:xfrm>
            <a:off x="9638943" y="3423642"/>
            <a:ext cx="4228028" cy="2287429"/>
          </a:xfrm>
          <a:prstGeom prst="roundRect">
            <a:avLst>
              <a:gd name="adj" fmla="val 6396"/>
            </a:avLst>
          </a:prstGeom>
          <a:solidFill>
            <a:srgbClr val="FFFFFF">
              <a:alpha val="95000"/>
            </a:srgbClr>
          </a:solidFill>
          <a:ln/>
        </p:spPr>
      </p:sp>
      <p:sp>
        <p:nvSpPr>
          <p:cNvPr id="19" name="Shape 17"/>
          <p:cNvSpPr/>
          <p:nvPr/>
        </p:nvSpPr>
        <p:spPr>
          <a:xfrm>
            <a:off x="9638943" y="3393162"/>
            <a:ext cx="4228028" cy="121920"/>
          </a:xfrm>
          <a:prstGeom prst="roundRect">
            <a:avLst>
              <a:gd name="adj" fmla="val 75148"/>
            </a:avLst>
          </a:prstGeom>
          <a:solidFill>
            <a:srgbClr val="1B1B27"/>
          </a:solidFill>
          <a:ln/>
        </p:spPr>
      </p:sp>
      <p:sp>
        <p:nvSpPr>
          <p:cNvPr id="20" name="Shape 18"/>
          <p:cNvSpPr/>
          <p:nvPr/>
        </p:nvSpPr>
        <p:spPr>
          <a:xfrm>
            <a:off x="11425714" y="3096458"/>
            <a:ext cx="654368" cy="654368"/>
          </a:xfrm>
          <a:prstGeom prst="roundRect">
            <a:avLst>
              <a:gd name="adj" fmla="val 139738"/>
            </a:avLst>
          </a:prstGeom>
          <a:solidFill>
            <a:srgbClr val="1B1B27"/>
          </a:solidFill>
          <a:ln/>
        </p:spPr>
      </p:sp>
      <p:sp>
        <p:nvSpPr>
          <p:cNvPr id="21" name="Text 19"/>
          <p:cNvSpPr/>
          <p:nvPr/>
        </p:nvSpPr>
        <p:spPr>
          <a:xfrm>
            <a:off x="11622048" y="3260050"/>
            <a:ext cx="261699" cy="327184"/>
          </a:xfrm>
          <a:prstGeom prst="rect">
            <a:avLst/>
          </a:prstGeom>
          <a:noFill/>
          <a:ln/>
        </p:spPr>
        <p:txBody>
          <a:bodyPr wrap="none" lIns="0" tIns="0" rIns="0" bIns="0" rtlCol="0" anchor="t"/>
          <a:lstStyle/>
          <a:p>
            <a:pPr algn="l" indent="0" marL="0">
              <a:lnSpc>
                <a:spcPts val="3200"/>
              </a:lnSpc>
              <a:buNone/>
            </a:pPr>
            <a:r>
              <a:rPr lang="en-US" sz="2050" dirty="0">
                <a:solidFill>
                  <a:srgbClr val="FFFFFF"/>
                </a:solidFill>
                <a:latin typeface="Raleway" pitchFamily="34" charset="0"/>
                <a:ea typeface="Raleway" pitchFamily="34" charset="-122"/>
                <a:cs typeface="Raleway" pitchFamily="34" charset="-120"/>
              </a:rPr>
              <a:t>3</a:t>
            </a:r>
            <a:endParaRPr lang="en-US" sz="2050" dirty="0"/>
          </a:p>
        </p:txBody>
      </p:sp>
      <p:sp>
        <p:nvSpPr>
          <p:cNvPr id="22" name="Text 20"/>
          <p:cNvSpPr/>
          <p:nvPr/>
        </p:nvSpPr>
        <p:spPr>
          <a:xfrm>
            <a:off x="9887545" y="3968948"/>
            <a:ext cx="2726769" cy="340757"/>
          </a:xfrm>
          <a:prstGeom prst="rect">
            <a:avLst/>
          </a:prstGeom>
          <a:noFill/>
          <a:ln/>
        </p:spPr>
        <p:txBody>
          <a:bodyPr wrap="none" lIns="0" tIns="0" rIns="0" bIns="0" rtlCol="0" anchor="t"/>
          <a:lstStyle/>
          <a:p>
            <a:pPr algn="l" indent="0" marL="0">
              <a:lnSpc>
                <a:spcPts val="2650"/>
              </a:lnSpc>
              <a:buNone/>
            </a:pPr>
            <a:r>
              <a:rPr lang="en-US" sz="2100" dirty="0">
                <a:solidFill>
                  <a:srgbClr val="3C3939"/>
                </a:solidFill>
                <a:latin typeface="Raleway" pitchFamily="34" charset="0"/>
                <a:ea typeface="Raleway" pitchFamily="34" charset="-122"/>
                <a:cs typeface="Raleway" pitchFamily="34" charset="-120"/>
              </a:rPr>
              <a:t>Content Generation</a:t>
            </a:r>
            <a:endParaRPr lang="en-US" sz="2100" dirty="0"/>
          </a:p>
        </p:txBody>
      </p:sp>
      <p:sp>
        <p:nvSpPr>
          <p:cNvPr id="23" name="Text 21"/>
          <p:cNvSpPr/>
          <p:nvPr/>
        </p:nvSpPr>
        <p:spPr>
          <a:xfrm>
            <a:off x="9887545" y="4435554"/>
            <a:ext cx="3730823" cy="1026914"/>
          </a:xfrm>
          <a:prstGeom prst="rect">
            <a:avLst/>
          </a:prstGeom>
          <a:noFill/>
          <a:ln/>
        </p:spPr>
        <p:txBody>
          <a:bodyPr wrap="square" lIns="0" tIns="0" rIns="0" bIns="0" rtlCol="0" anchor="t"/>
          <a:lstStyle/>
          <a:p>
            <a:pPr algn="l" indent="0" marL="0">
              <a:lnSpc>
                <a:spcPts val="2650"/>
              </a:lnSpc>
              <a:buNone/>
            </a:pPr>
            <a:r>
              <a:rPr lang="en-US" sz="1700" dirty="0">
                <a:solidFill>
                  <a:srgbClr val="3C3939"/>
                </a:solidFill>
                <a:latin typeface="Roboto" pitchFamily="34" charset="0"/>
                <a:ea typeface="Roboto" pitchFamily="34" charset="-122"/>
                <a:cs typeface="Roboto" pitchFamily="34" charset="-120"/>
              </a:rPr>
              <a:t>Using what it's learned, AI generates new content by predicting the next most probable element.</a:t>
            </a:r>
            <a:endParaRPr lang="en-US" sz="1700" dirty="0"/>
          </a:p>
        </p:txBody>
      </p:sp>
      <p:sp>
        <p:nvSpPr>
          <p:cNvPr id="24" name="Shape 22"/>
          <p:cNvSpPr/>
          <p:nvPr/>
        </p:nvSpPr>
        <p:spPr>
          <a:xfrm>
            <a:off x="763429" y="5947053"/>
            <a:ext cx="13103543" cy="1454944"/>
          </a:xfrm>
          <a:prstGeom prst="roundRect">
            <a:avLst>
              <a:gd name="adj" fmla="val 6297"/>
            </a:avLst>
          </a:prstGeom>
          <a:solidFill>
            <a:srgbClr val="D2D2E0"/>
          </a:solidFill>
          <a:ln/>
        </p:spPr>
      </p:sp>
      <p:pic>
        <p:nvPicPr>
          <p:cNvPr id="25" name="Image 0" descr="preencoded.png">    </p:cNvPr>
          <p:cNvPicPr>
            <a:picLocks noChangeAspect="1"/>
          </p:cNvPicPr>
          <p:nvPr/>
        </p:nvPicPr>
        <p:blipFill>
          <a:blip r:embed="rId1"/>
          <a:stretch>
            <a:fillRect/>
          </a:stretch>
        </p:blipFill>
        <p:spPr>
          <a:xfrm>
            <a:off x="981551" y="6239470"/>
            <a:ext cx="340757" cy="272653"/>
          </a:xfrm>
          <a:prstGeom prst="rect">
            <a:avLst/>
          </a:prstGeom>
        </p:spPr>
      </p:pic>
      <p:sp>
        <p:nvSpPr>
          <p:cNvPr id="26" name="Text 23"/>
          <p:cNvSpPr/>
          <p:nvPr/>
        </p:nvSpPr>
        <p:spPr>
          <a:xfrm>
            <a:off x="1540431" y="6211372"/>
            <a:ext cx="2726769" cy="340757"/>
          </a:xfrm>
          <a:prstGeom prst="rect">
            <a:avLst/>
          </a:prstGeom>
          <a:noFill/>
          <a:ln/>
        </p:spPr>
        <p:txBody>
          <a:bodyPr wrap="none" lIns="0" tIns="0" rIns="0" bIns="0" rtlCol="0" anchor="t"/>
          <a:lstStyle/>
          <a:p>
            <a:pPr algn="l" indent="0" marL="0">
              <a:lnSpc>
                <a:spcPts val="2650"/>
              </a:lnSpc>
              <a:buNone/>
            </a:pPr>
            <a:r>
              <a:rPr lang="en-US" sz="2100" dirty="0">
                <a:solidFill>
                  <a:srgbClr val="000000"/>
                </a:solidFill>
                <a:latin typeface="Raleway" pitchFamily="34" charset="0"/>
                <a:ea typeface="Raleway" pitchFamily="34" charset="-122"/>
                <a:cs typeface="Raleway" pitchFamily="34" charset="-120"/>
              </a:rPr>
              <a:t>Interactive Exercise:</a:t>
            </a:r>
            <a:endParaRPr lang="en-US" sz="2100" dirty="0"/>
          </a:p>
        </p:txBody>
      </p:sp>
      <p:sp>
        <p:nvSpPr>
          <p:cNvPr id="27" name="Text 24"/>
          <p:cNvSpPr/>
          <p:nvPr/>
        </p:nvSpPr>
        <p:spPr>
          <a:xfrm>
            <a:off x="1540431" y="6761917"/>
            <a:ext cx="12108418" cy="342305"/>
          </a:xfrm>
          <a:prstGeom prst="rect">
            <a:avLst/>
          </a:prstGeom>
          <a:noFill/>
          <a:ln/>
        </p:spPr>
        <p:txBody>
          <a:bodyPr wrap="none" lIns="0" tIns="0" rIns="0" bIns="0" rtlCol="0" anchor="t"/>
          <a:lstStyle/>
          <a:p>
            <a:pPr algn="l" indent="0" marL="0">
              <a:lnSpc>
                <a:spcPts val="2650"/>
              </a:lnSpc>
              <a:buNone/>
            </a:pPr>
            <a:r>
              <a:rPr lang="en-US" sz="1700" dirty="0">
                <a:solidFill>
                  <a:srgbClr val="000000"/>
                </a:solidFill>
                <a:latin typeface="Roboto" pitchFamily="34" charset="0"/>
                <a:ea typeface="Roboto" pitchFamily="34" charset="-122"/>
                <a:cs typeface="Roboto" pitchFamily="34" charset="-120"/>
              </a:rPr>
              <a:t>Ask participants to write a prompt for ChatGPT or DALL·E. Discuss results.</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793790" y="2431733"/>
            <a:ext cx="1156930" cy="426244"/>
          </a:xfrm>
          <a:prstGeom prst="roundRect">
            <a:avLst>
              <a:gd name="adj" fmla="val 17880"/>
            </a:avLst>
          </a:prstGeom>
          <a:solidFill>
            <a:srgbClr val="E1E1EA"/>
          </a:solidFill>
          <a:ln/>
        </p:spPr>
      </p:sp>
      <p:sp>
        <p:nvSpPr>
          <p:cNvPr id="3" name="Text 1"/>
          <p:cNvSpPr/>
          <p:nvPr/>
        </p:nvSpPr>
        <p:spPr>
          <a:xfrm>
            <a:off x="929878" y="2499717"/>
            <a:ext cx="884753" cy="290274"/>
          </a:xfrm>
          <a:prstGeom prst="rect">
            <a:avLst/>
          </a:prstGeom>
          <a:noFill/>
          <a:ln/>
        </p:spPr>
        <p:txBody>
          <a:bodyPr wrap="none" lIns="0" tIns="0" rIns="0" bIns="0" rtlCol="0" anchor="t"/>
          <a:lstStyle/>
          <a:p>
            <a:pPr algn="l" indent="0" marL="0">
              <a:lnSpc>
                <a:spcPts val="2250"/>
              </a:lnSpc>
              <a:buNone/>
            </a:pPr>
            <a:r>
              <a:rPr lang="en-US" sz="1400" dirty="0">
                <a:solidFill>
                  <a:srgbClr val="3C3939"/>
                </a:solidFill>
                <a:latin typeface="Roboto" pitchFamily="34" charset="0"/>
                <a:ea typeface="Roboto" pitchFamily="34" charset="-122"/>
                <a:cs typeface="Roboto" pitchFamily="34" charset="-120"/>
              </a:rPr>
              <a:t>SECTION 3</a:t>
            </a:r>
            <a:endParaRPr lang="en-US" sz="1400" dirty="0"/>
          </a:p>
        </p:txBody>
      </p:sp>
      <p:sp>
        <p:nvSpPr>
          <p:cNvPr id="4" name="Text 2"/>
          <p:cNvSpPr/>
          <p:nvPr/>
        </p:nvSpPr>
        <p:spPr>
          <a:xfrm>
            <a:off x="793790" y="2948702"/>
            <a:ext cx="8258413" cy="566976"/>
          </a:xfrm>
          <a:prstGeom prst="rect">
            <a:avLst/>
          </a:prstGeom>
          <a:noFill/>
          <a:ln/>
        </p:spPr>
        <p:txBody>
          <a:bodyPr wrap="none" lIns="0" tIns="0" rIns="0" bIns="0" rtlCol="0" anchor="t"/>
          <a:lstStyle/>
          <a:p>
            <a:pPr algn="l" indent="0" marL="0">
              <a:lnSpc>
                <a:spcPts val="4450"/>
              </a:lnSpc>
              <a:buNone/>
            </a:pPr>
            <a:r>
              <a:rPr lang="en-US" sz="3550" dirty="0">
                <a:solidFill>
                  <a:srgbClr val="1B1B27"/>
                </a:solidFill>
                <a:latin typeface="Raleway" pitchFamily="34" charset="0"/>
                <a:ea typeface="Raleway" pitchFamily="34" charset="-122"/>
                <a:cs typeface="Raleway" pitchFamily="34" charset="-120"/>
              </a:rPr>
              <a:t>Deep Dive: Generation Across Mediums</a:t>
            </a:r>
            <a:endParaRPr lang="en-US" sz="3550" dirty="0"/>
          </a:p>
        </p:txBody>
      </p:sp>
      <p:pic>
        <p:nvPicPr>
          <p:cNvPr id="5"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793790" y="3855839"/>
            <a:ext cx="680442" cy="680442"/>
          </a:xfrm>
          <a:prstGeom prst="rect">
            <a:avLst/>
          </a:prstGeom>
        </p:spPr>
      </p:pic>
      <p:sp>
        <p:nvSpPr>
          <p:cNvPr id="6" name="Text 3"/>
          <p:cNvSpPr/>
          <p:nvPr/>
        </p:nvSpPr>
        <p:spPr>
          <a:xfrm>
            <a:off x="1757720" y="385583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3C3939"/>
                </a:solidFill>
                <a:latin typeface="Raleway" pitchFamily="34" charset="0"/>
                <a:ea typeface="Raleway" pitchFamily="34" charset="-122"/>
                <a:cs typeface="Raleway" pitchFamily="34" charset="-120"/>
              </a:rPr>
              <a:t>Text Generation</a:t>
            </a:r>
            <a:endParaRPr lang="en-US" sz="2200" dirty="0"/>
          </a:p>
        </p:txBody>
      </p:sp>
      <p:sp>
        <p:nvSpPr>
          <p:cNvPr id="7" name="Text 4"/>
          <p:cNvSpPr/>
          <p:nvPr/>
        </p:nvSpPr>
        <p:spPr>
          <a:xfrm>
            <a:off x="1757720" y="4346258"/>
            <a:ext cx="3194685" cy="1451610"/>
          </a:xfrm>
          <a:prstGeom prst="rect">
            <a:avLst/>
          </a:prstGeom>
          <a:noFill/>
          <a:ln/>
        </p:spPr>
        <p:txBody>
          <a:bodyPr wrap="square" lIns="0" tIns="0" rIns="0" bIns="0" rtlCol="0" anchor="t"/>
          <a:lstStyle/>
          <a:p>
            <a:pPr algn="l" indent="0" marL="0">
              <a:lnSpc>
                <a:spcPts val="2850"/>
              </a:lnSpc>
              <a:buNone/>
            </a:pPr>
            <a:r>
              <a:rPr lang="en-US" sz="1750" dirty="0">
                <a:solidFill>
                  <a:srgbClr val="3C3939"/>
                </a:solidFill>
                <a:latin typeface="Roboto" pitchFamily="34" charset="0"/>
                <a:ea typeface="Roboto" pitchFamily="34" charset="-122"/>
                <a:cs typeface="Roboto" pitchFamily="34" charset="-120"/>
              </a:rPr>
              <a:t>Large Language Models (LLMs) predict the next word in a sequence to create coherent text.</a:t>
            </a:r>
            <a:endParaRPr lang="en-US" sz="1750" dirty="0"/>
          </a:p>
        </p:txBody>
      </p:sp>
      <p:pic>
        <p:nvPicPr>
          <p:cNvPr id="8"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35893" y="3855839"/>
            <a:ext cx="680442" cy="680442"/>
          </a:xfrm>
          <a:prstGeom prst="rect">
            <a:avLst/>
          </a:prstGeom>
        </p:spPr>
      </p:pic>
      <p:sp>
        <p:nvSpPr>
          <p:cNvPr id="9" name="Text 5"/>
          <p:cNvSpPr/>
          <p:nvPr/>
        </p:nvSpPr>
        <p:spPr>
          <a:xfrm>
            <a:off x="6199823" y="385583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3C3939"/>
                </a:solidFill>
                <a:latin typeface="Raleway" pitchFamily="34" charset="0"/>
                <a:ea typeface="Raleway" pitchFamily="34" charset="-122"/>
                <a:cs typeface="Raleway" pitchFamily="34" charset="-120"/>
              </a:rPr>
              <a:t>Image Generation</a:t>
            </a:r>
            <a:endParaRPr lang="en-US" sz="2200" dirty="0"/>
          </a:p>
        </p:txBody>
      </p:sp>
      <p:sp>
        <p:nvSpPr>
          <p:cNvPr id="10" name="Text 6"/>
          <p:cNvSpPr/>
          <p:nvPr/>
        </p:nvSpPr>
        <p:spPr>
          <a:xfrm>
            <a:off x="6199823" y="4346258"/>
            <a:ext cx="3194685" cy="1088708"/>
          </a:xfrm>
          <a:prstGeom prst="rect">
            <a:avLst/>
          </a:prstGeom>
          <a:noFill/>
          <a:ln/>
        </p:spPr>
        <p:txBody>
          <a:bodyPr wrap="square" lIns="0" tIns="0" rIns="0" bIns="0" rtlCol="0" anchor="t"/>
          <a:lstStyle/>
          <a:p>
            <a:pPr algn="l" indent="0" marL="0">
              <a:lnSpc>
                <a:spcPts val="2850"/>
              </a:lnSpc>
              <a:buNone/>
            </a:pPr>
            <a:r>
              <a:rPr lang="en-US" sz="1750" dirty="0">
                <a:solidFill>
                  <a:srgbClr val="3C3939"/>
                </a:solidFill>
                <a:latin typeface="Roboto" pitchFamily="34" charset="0"/>
                <a:ea typeface="Roboto" pitchFamily="34" charset="-122"/>
                <a:cs typeface="Roboto" pitchFamily="34" charset="-120"/>
              </a:rPr>
              <a:t>Diffusion models begin with noise and iteratively refine it into detailed images.</a:t>
            </a:r>
            <a:endParaRPr lang="en-US" sz="1750" dirty="0"/>
          </a:p>
        </p:txBody>
      </p:sp>
      <p:pic>
        <p:nvPicPr>
          <p:cNvPr id="11"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677995" y="3855839"/>
            <a:ext cx="680442" cy="680442"/>
          </a:xfrm>
          <a:prstGeom prst="rect">
            <a:avLst/>
          </a:prstGeom>
        </p:spPr>
      </p:pic>
      <p:sp>
        <p:nvSpPr>
          <p:cNvPr id="12" name="Text 7"/>
          <p:cNvSpPr/>
          <p:nvPr/>
        </p:nvSpPr>
        <p:spPr>
          <a:xfrm>
            <a:off x="10641925" y="385583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3C3939"/>
                </a:solidFill>
                <a:latin typeface="Raleway" pitchFamily="34" charset="0"/>
                <a:ea typeface="Raleway" pitchFamily="34" charset="-122"/>
                <a:cs typeface="Raleway" pitchFamily="34" charset="-120"/>
              </a:rPr>
              <a:t>Code Generation</a:t>
            </a:r>
            <a:endParaRPr lang="en-US" sz="2200" dirty="0"/>
          </a:p>
        </p:txBody>
      </p:sp>
      <p:sp>
        <p:nvSpPr>
          <p:cNvPr id="13" name="Text 8"/>
          <p:cNvSpPr/>
          <p:nvPr/>
        </p:nvSpPr>
        <p:spPr>
          <a:xfrm>
            <a:off x="10641925" y="4346258"/>
            <a:ext cx="3194685" cy="1088708"/>
          </a:xfrm>
          <a:prstGeom prst="rect">
            <a:avLst/>
          </a:prstGeom>
          <a:noFill/>
          <a:ln/>
        </p:spPr>
        <p:txBody>
          <a:bodyPr wrap="square" lIns="0" tIns="0" rIns="0" bIns="0" rtlCol="0" anchor="t"/>
          <a:lstStyle/>
          <a:p>
            <a:pPr algn="l" indent="0" marL="0">
              <a:lnSpc>
                <a:spcPts val="2850"/>
              </a:lnSpc>
              <a:buNone/>
            </a:pPr>
            <a:r>
              <a:rPr lang="en-US" sz="1750" dirty="0">
                <a:solidFill>
                  <a:srgbClr val="3C3939"/>
                </a:solidFill>
                <a:latin typeface="Roboto" pitchFamily="34" charset="0"/>
                <a:ea typeface="Roboto" pitchFamily="34" charset="-122"/>
                <a:cs typeface="Roboto" pitchFamily="34" charset="-120"/>
              </a:rPr>
              <a:t>AI tools like Copilot learn from existing codebases to suggest and complete lines of code.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793790" y="886539"/>
            <a:ext cx="1156930" cy="426244"/>
          </a:xfrm>
          <a:prstGeom prst="roundRect">
            <a:avLst>
              <a:gd name="adj" fmla="val 17880"/>
            </a:avLst>
          </a:prstGeom>
          <a:solidFill>
            <a:srgbClr val="E1E1EA"/>
          </a:solidFill>
          <a:ln/>
        </p:spPr>
      </p:sp>
      <p:sp>
        <p:nvSpPr>
          <p:cNvPr id="3" name="Text 1"/>
          <p:cNvSpPr/>
          <p:nvPr/>
        </p:nvSpPr>
        <p:spPr>
          <a:xfrm>
            <a:off x="929878" y="954524"/>
            <a:ext cx="884753" cy="290274"/>
          </a:xfrm>
          <a:prstGeom prst="rect">
            <a:avLst/>
          </a:prstGeom>
          <a:noFill/>
          <a:ln/>
        </p:spPr>
        <p:txBody>
          <a:bodyPr wrap="none" lIns="0" tIns="0" rIns="0" bIns="0" rtlCol="0" anchor="t"/>
          <a:lstStyle/>
          <a:p>
            <a:pPr algn="l" indent="0" marL="0">
              <a:lnSpc>
                <a:spcPts val="2250"/>
              </a:lnSpc>
              <a:buNone/>
            </a:pPr>
            <a:r>
              <a:rPr lang="en-US" sz="1400" dirty="0">
                <a:solidFill>
                  <a:srgbClr val="3C3939"/>
                </a:solidFill>
                <a:latin typeface="Roboto" pitchFamily="34" charset="0"/>
                <a:ea typeface="Roboto" pitchFamily="34" charset="-122"/>
                <a:cs typeface="Roboto" pitchFamily="34" charset="-120"/>
              </a:rPr>
              <a:t>SECTION 4</a:t>
            </a:r>
            <a:endParaRPr lang="en-US" sz="1400" dirty="0"/>
          </a:p>
        </p:txBody>
      </p:sp>
      <p:sp>
        <p:nvSpPr>
          <p:cNvPr id="4" name="Text 2"/>
          <p:cNvSpPr/>
          <p:nvPr/>
        </p:nvSpPr>
        <p:spPr>
          <a:xfrm>
            <a:off x="793790" y="1403509"/>
            <a:ext cx="6353651" cy="566976"/>
          </a:xfrm>
          <a:prstGeom prst="rect">
            <a:avLst/>
          </a:prstGeom>
          <a:noFill/>
          <a:ln/>
        </p:spPr>
        <p:txBody>
          <a:bodyPr wrap="none" lIns="0" tIns="0" rIns="0" bIns="0" rtlCol="0" anchor="t"/>
          <a:lstStyle/>
          <a:p>
            <a:pPr algn="l" indent="0" marL="0">
              <a:lnSpc>
                <a:spcPts val="4450"/>
              </a:lnSpc>
              <a:buNone/>
            </a:pPr>
            <a:r>
              <a:rPr lang="en-US" sz="3550" dirty="0">
                <a:solidFill>
                  <a:srgbClr val="1B1B27"/>
                </a:solidFill>
                <a:latin typeface="Raleway" pitchFamily="34" charset="0"/>
                <a:ea typeface="Raleway" pitchFamily="34" charset="-122"/>
                <a:cs typeface="Raleway" pitchFamily="34" charset="-120"/>
              </a:rPr>
              <a:t>Diverse Types of Generative AI</a:t>
            </a:r>
            <a:endParaRPr lang="en-US" sz="3550" dirty="0"/>
          </a:p>
        </p:txBody>
      </p:sp>
      <p:sp>
        <p:nvSpPr>
          <p:cNvPr id="5" name="Shape 3"/>
          <p:cNvSpPr/>
          <p:nvPr/>
        </p:nvSpPr>
        <p:spPr>
          <a:xfrm>
            <a:off x="793790" y="2310646"/>
            <a:ext cx="4196358" cy="2093714"/>
          </a:xfrm>
          <a:prstGeom prst="roundRect">
            <a:avLst>
              <a:gd name="adj" fmla="val 6988"/>
            </a:avLst>
          </a:prstGeom>
          <a:solidFill>
            <a:srgbClr val="FFFFFF">
              <a:alpha val="95000"/>
            </a:srgbClr>
          </a:solidFill>
          <a:ln w="30480">
            <a:solidFill>
              <a:srgbClr val="C7C7D0"/>
            </a:solidFill>
            <a:prstDash val="solid"/>
          </a:ln>
        </p:spPr>
      </p:sp>
      <p:sp>
        <p:nvSpPr>
          <p:cNvPr id="6" name="Shape 4"/>
          <p:cNvSpPr/>
          <p:nvPr/>
        </p:nvSpPr>
        <p:spPr>
          <a:xfrm>
            <a:off x="763310" y="2310646"/>
            <a:ext cx="121920" cy="2093714"/>
          </a:xfrm>
          <a:prstGeom prst="roundRect">
            <a:avLst>
              <a:gd name="adj" fmla="val 78139"/>
            </a:avLst>
          </a:prstGeom>
          <a:solidFill>
            <a:srgbClr val="1B1B27"/>
          </a:solidFill>
          <a:ln/>
        </p:spPr>
      </p:sp>
      <p:sp>
        <p:nvSpPr>
          <p:cNvPr id="7" name="Text 5"/>
          <p:cNvSpPr/>
          <p:nvPr/>
        </p:nvSpPr>
        <p:spPr>
          <a:xfrm>
            <a:off x="1142524" y="256794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3C3939"/>
                </a:solidFill>
                <a:latin typeface="Raleway" pitchFamily="34" charset="0"/>
                <a:ea typeface="Raleway" pitchFamily="34" charset="-122"/>
                <a:cs typeface="Raleway" pitchFamily="34" charset="-120"/>
              </a:rPr>
              <a:t>Text Generation</a:t>
            </a:r>
            <a:endParaRPr lang="en-US" sz="2200" dirty="0"/>
          </a:p>
        </p:txBody>
      </p:sp>
      <p:sp>
        <p:nvSpPr>
          <p:cNvPr id="8" name="Text 6"/>
          <p:cNvSpPr/>
          <p:nvPr/>
        </p:nvSpPr>
        <p:spPr>
          <a:xfrm>
            <a:off x="1142524" y="3058358"/>
            <a:ext cx="3590330" cy="725805"/>
          </a:xfrm>
          <a:prstGeom prst="rect">
            <a:avLst/>
          </a:prstGeom>
          <a:noFill/>
          <a:ln/>
        </p:spPr>
        <p:txBody>
          <a:bodyPr wrap="square" lIns="0" tIns="0" rIns="0" bIns="0" rtlCol="0" anchor="t"/>
          <a:lstStyle/>
          <a:p>
            <a:pPr algn="l" indent="0" marL="0">
              <a:lnSpc>
                <a:spcPts val="2850"/>
              </a:lnSpc>
              <a:buNone/>
            </a:pPr>
            <a:r>
              <a:rPr lang="en-US" sz="1750" dirty="0">
                <a:solidFill>
                  <a:srgbClr val="3C3939"/>
                </a:solidFill>
                <a:latin typeface="Roboto" pitchFamily="34" charset="0"/>
                <a:ea typeface="Roboto" pitchFamily="34" charset="-122"/>
                <a:cs typeface="Roboto" pitchFamily="34" charset="-120"/>
              </a:rPr>
              <a:t>ChatGPT, Jasper (for writing articles, emails, creative stories)</a:t>
            </a:r>
            <a:endParaRPr lang="en-US" sz="1750" dirty="0"/>
          </a:p>
        </p:txBody>
      </p:sp>
      <p:sp>
        <p:nvSpPr>
          <p:cNvPr id="9" name="Shape 7"/>
          <p:cNvSpPr/>
          <p:nvPr/>
        </p:nvSpPr>
        <p:spPr>
          <a:xfrm>
            <a:off x="5216962" y="2310646"/>
            <a:ext cx="4196358" cy="2093714"/>
          </a:xfrm>
          <a:prstGeom prst="roundRect">
            <a:avLst>
              <a:gd name="adj" fmla="val 6988"/>
            </a:avLst>
          </a:prstGeom>
          <a:solidFill>
            <a:srgbClr val="FFFFFF">
              <a:alpha val="95000"/>
            </a:srgbClr>
          </a:solidFill>
          <a:ln w="30480">
            <a:solidFill>
              <a:srgbClr val="C7C7D0"/>
            </a:solidFill>
            <a:prstDash val="solid"/>
          </a:ln>
        </p:spPr>
      </p:sp>
      <p:sp>
        <p:nvSpPr>
          <p:cNvPr id="10" name="Shape 8"/>
          <p:cNvSpPr/>
          <p:nvPr/>
        </p:nvSpPr>
        <p:spPr>
          <a:xfrm>
            <a:off x="5186482" y="2310646"/>
            <a:ext cx="121920" cy="2093714"/>
          </a:xfrm>
          <a:prstGeom prst="roundRect">
            <a:avLst>
              <a:gd name="adj" fmla="val 78139"/>
            </a:avLst>
          </a:prstGeom>
          <a:solidFill>
            <a:srgbClr val="1B1B27"/>
          </a:solidFill>
          <a:ln/>
        </p:spPr>
      </p:sp>
      <p:sp>
        <p:nvSpPr>
          <p:cNvPr id="11" name="Text 9"/>
          <p:cNvSpPr/>
          <p:nvPr/>
        </p:nvSpPr>
        <p:spPr>
          <a:xfrm>
            <a:off x="5565696" y="256794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3C3939"/>
                </a:solidFill>
                <a:latin typeface="Raleway" pitchFamily="34" charset="0"/>
                <a:ea typeface="Raleway" pitchFamily="34" charset="-122"/>
                <a:cs typeface="Raleway" pitchFamily="34" charset="-120"/>
              </a:rPr>
              <a:t>Image Generation</a:t>
            </a:r>
            <a:endParaRPr lang="en-US" sz="2200" dirty="0"/>
          </a:p>
        </p:txBody>
      </p:sp>
      <p:sp>
        <p:nvSpPr>
          <p:cNvPr id="12" name="Text 10"/>
          <p:cNvSpPr/>
          <p:nvPr/>
        </p:nvSpPr>
        <p:spPr>
          <a:xfrm>
            <a:off x="5565696" y="3058358"/>
            <a:ext cx="3590330" cy="1088708"/>
          </a:xfrm>
          <a:prstGeom prst="rect">
            <a:avLst/>
          </a:prstGeom>
          <a:noFill/>
          <a:ln/>
        </p:spPr>
        <p:txBody>
          <a:bodyPr wrap="square" lIns="0" tIns="0" rIns="0" bIns="0" rtlCol="0" anchor="t"/>
          <a:lstStyle/>
          <a:p>
            <a:pPr algn="l" indent="0" marL="0">
              <a:lnSpc>
                <a:spcPts val="2850"/>
              </a:lnSpc>
              <a:buNone/>
            </a:pPr>
            <a:r>
              <a:rPr lang="en-US" sz="1750" dirty="0">
                <a:solidFill>
                  <a:srgbClr val="3C3939"/>
                </a:solidFill>
                <a:latin typeface="Roboto" pitchFamily="34" charset="0"/>
                <a:ea typeface="Roboto" pitchFamily="34" charset="-122"/>
                <a:cs typeface="Roboto" pitchFamily="34" charset="-120"/>
              </a:rPr>
              <a:t>DALL·E, MidJourney, Stable Diffusion (for creating art, designs, realistic images)</a:t>
            </a:r>
            <a:endParaRPr lang="en-US" sz="1750" dirty="0"/>
          </a:p>
        </p:txBody>
      </p:sp>
      <p:sp>
        <p:nvSpPr>
          <p:cNvPr id="13" name="Shape 11"/>
          <p:cNvSpPr/>
          <p:nvPr/>
        </p:nvSpPr>
        <p:spPr>
          <a:xfrm>
            <a:off x="9640133" y="2310646"/>
            <a:ext cx="4196358" cy="2093714"/>
          </a:xfrm>
          <a:prstGeom prst="roundRect">
            <a:avLst>
              <a:gd name="adj" fmla="val 6988"/>
            </a:avLst>
          </a:prstGeom>
          <a:solidFill>
            <a:srgbClr val="FFFFFF">
              <a:alpha val="95000"/>
            </a:srgbClr>
          </a:solidFill>
          <a:ln w="30480">
            <a:solidFill>
              <a:srgbClr val="C7C7D0"/>
            </a:solidFill>
            <a:prstDash val="solid"/>
          </a:ln>
        </p:spPr>
      </p:sp>
      <p:sp>
        <p:nvSpPr>
          <p:cNvPr id="14" name="Shape 12"/>
          <p:cNvSpPr/>
          <p:nvPr/>
        </p:nvSpPr>
        <p:spPr>
          <a:xfrm>
            <a:off x="9609653" y="2310646"/>
            <a:ext cx="121920" cy="2093714"/>
          </a:xfrm>
          <a:prstGeom prst="roundRect">
            <a:avLst>
              <a:gd name="adj" fmla="val 78139"/>
            </a:avLst>
          </a:prstGeom>
          <a:solidFill>
            <a:srgbClr val="1B1B27"/>
          </a:solidFill>
          <a:ln/>
        </p:spPr>
      </p:sp>
      <p:sp>
        <p:nvSpPr>
          <p:cNvPr id="15" name="Text 13"/>
          <p:cNvSpPr/>
          <p:nvPr/>
        </p:nvSpPr>
        <p:spPr>
          <a:xfrm>
            <a:off x="9988868" y="256794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3C3939"/>
                </a:solidFill>
                <a:latin typeface="Raleway" pitchFamily="34" charset="0"/>
                <a:ea typeface="Raleway" pitchFamily="34" charset="-122"/>
                <a:cs typeface="Raleway" pitchFamily="34" charset="-120"/>
              </a:rPr>
              <a:t>Code Generation</a:t>
            </a:r>
            <a:endParaRPr lang="en-US" sz="2200" dirty="0"/>
          </a:p>
        </p:txBody>
      </p:sp>
      <p:sp>
        <p:nvSpPr>
          <p:cNvPr id="16" name="Text 14"/>
          <p:cNvSpPr/>
          <p:nvPr/>
        </p:nvSpPr>
        <p:spPr>
          <a:xfrm>
            <a:off x="9988868" y="3058358"/>
            <a:ext cx="3590330" cy="1088708"/>
          </a:xfrm>
          <a:prstGeom prst="rect">
            <a:avLst/>
          </a:prstGeom>
          <a:noFill/>
          <a:ln/>
        </p:spPr>
        <p:txBody>
          <a:bodyPr wrap="square" lIns="0" tIns="0" rIns="0" bIns="0" rtlCol="0" anchor="t"/>
          <a:lstStyle/>
          <a:p>
            <a:pPr algn="l" indent="0" marL="0">
              <a:lnSpc>
                <a:spcPts val="2850"/>
              </a:lnSpc>
              <a:buNone/>
            </a:pPr>
            <a:r>
              <a:rPr lang="en-US" sz="1750" dirty="0">
                <a:solidFill>
                  <a:srgbClr val="3C3939"/>
                </a:solidFill>
                <a:latin typeface="Roboto" pitchFamily="34" charset="0"/>
                <a:ea typeface="Roboto" pitchFamily="34" charset="-122"/>
                <a:cs typeface="Roboto" pitchFamily="34" charset="-120"/>
              </a:rPr>
              <a:t>GitHub Copilot, Tabnine (for assisting developers with programming)</a:t>
            </a:r>
            <a:endParaRPr lang="en-US" sz="1750" dirty="0"/>
          </a:p>
        </p:txBody>
      </p:sp>
      <p:sp>
        <p:nvSpPr>
          <p:cNvPr id="17" name="Shape 15"/>
          <p:cNvSpPr/>
          <p:nvPr/>
        </p:nvSpPr>
        <p:spPr>
          <a:xfrm>
            <a:off x="793790" y="4631174"/>
            <a:ext cx="4196358" cy="2093714"/>
          </a:xfrm>
          <a:prstGeom prst="roundRect">
            <a:avLst>
              <a:gd name="adj" fmla="val 6988"/>
            </a:avLst>
          </a:prstGeom>
          <a:solidFill>
            <a:srgbClr val="FFFFFF">
              <a:alpha val="95000"/>
            </a:srgbClr>
          </a:solidFill>
          <a:ln w="30480">
            <a:solidFill>
              <a:srgbClr val="C7C7D0"/>
            </a:solidFill>
            <a:prstDash val="solid"/>
          </a:ln>
        </p:spPr>
      </p:sp>
      <p:sp>
        <p:nvSpPr>
          <p:cNvPr id="18" name="Shape 16"/>
          <p:cNvSpPr/>
          <p:nvPr/>
        </p:nvSpPr>
        <p:spPr>
          <a:xfrm>
            <a:off x="763310" y="4631174"/>
            <a:ext cx="121920" cy="2093714"/>
          </a:xfrm>
          <a:prstGeom prst="roundRect">
            <a:avLst>
              <a:gd name="adj" fmla="val 78139"/>
            </a:avLst>
          </a:prstGeom>
          <a:solidFill>
            <a:srgbClr val="1B1B27"/>
          </a:solidFill>
          <a:ln/>
        </p:spPr>
      </p:sp>
      <p:sp>
        <p:nvSpPr>
          <p:cNvPr id="19" name="Text 17"/>
          <p:cNvSpPr/>
          <p:nvPr/>
        </p:nvSpPr>
        <p:spPr>
          <a:xfrm>
            <a:off x="1142524" y="488846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3C3939"/>
                </a:solidFill>
                <a:latin typeface="Raleway" pitchFamily="34" charset="0"/>
                <a:ea typeface="Raleway" pitchFamily="34" charset="-122"/>
                <a:cs typeface="Raleway" pitchFamily="34" charset="-120"/>
              </a:rPr>
              <a:t>Music / Audio</a:t>
            </a:r>
            <a:endParaRPr lang="en-US" sz="2200" dirty="0"/>
          </a:p>
        </p:txBody>
      </p:sp>
      <p:sp>
        <p:nvSpPr>
          <p:cNvPr id="20" name="Text 18"/>
          <p:cNvSpPr/>
          <p:nvPr/>
        </p:nvSpPr>
        <p:spPr>
          <a:xfrm>
            <a:off x="1142524" y="5378887"/>
            <a:ext cx="3590330" cy="1088708"/>
          </a:xfrm>
          <a:prstGeom prst="rect">
            <a:avLst/>
          </a:prstGeom>
          <a:noFill/>
          <a:ln/>
        </p:spPr>
        <p:txBody>
          <a:bodyPr wrap="square" lIns="0" tIns="0" rIns="0" bIns="0" rtlCol="0" anchor="t"/>
          <a:lstStyle/>
          <a:p>
            <a:pPr algn="l" indent="0" marL="0">
              <a:lnSpc>
                <a:spcPts val="2850"/>
              </a:lnSpc>
              <a:buNone/>
            </a:pPr>
            <a:r>
              <a:rPr lang="en-US" sz="1750" dirty="0">
                <a:solidFill>
                  <a:srgbClr val="3C3939"/>
                </a:solidFill>
                <a:latin typeface="Roboto" pitchFamily="34" charset="0"/>
                <a:ea typeface="Roboto" pitchFamily="34" charset="-122"/>
                <a:cs typeface="Roboto" pitchFamily="34" charset="-120"/>
              </a:rPr>
              <a:t>AIVA, Jukebox (for composing soundtracks, generating sound effects)</a:t>
            </a:r>
            <a:endParaRPr lang="en-US" sz="1750" dirty="0"/>
          </a:p>
        </p:txBody>
      </p:sp>
      <p:sp>
        <p:nvSpPr>
          <p:cNvPr id="21" name="Shape 19"/>
          <p:cNvSpPr/>
          <p:nvPr/>
        </p:nvSpPr>
        <p:spPr>
          <a:xfrm>
            <a:off x="5216962" y="4631174"/>
            <a:ext cx="4196358" cy="2093714"/>
          </a:xfrm>
          <a:prstGeom prst="roundRect">
            <a:avLst>
              <a:gd name="adj" fmla="val 6988"/>
            </a:avLst>
          </a:prstGeom>
          <a:solidFill>
            <a:srgbClr val="FFFFFF">
              <a:alpha val="95000"/>
            </a:srgbClr>
          </a:solidFill>
          <a:ln w="30480">
            <a:solidFill>
              <a:srgbClr val="C7C7D0"/>
            </a:solidFill>
            <a:prstDash val="solid"/>
          </a:ln>
        </p:spPr>
      </p:sp>
      <p:sp>
        <p:nvSpPr>
          <p:cNvPr id="22" name="Shape 20"/>
          <p:cNvSpPr/>
          <p:nvPr/>
        </p:nvSpPr>
        <p:spPr>
          <a:xfrm>
            <a:off x="5186482" y="4631174"/>
            <a:ext cx="121920" cy="2093714"/>
          </a:xfrm>
          <a:prstGeom prst="roundRect">
            <a:avLst>
              <a:gd name="adj" fmla="val 78139"/>
            </a:avLst>
          </a:prstGeom>
          <a:solidFill>
            <a:srgbClr val="1B1B27"/>
          </a:solidFill>
          <a:ln/>
        </p:spPr>
      </p:sp>
      <p:sp>
        <p:nvSpPr>
          <p:cNvPr id="23" name="Text 21"/>
          <p:cNvSpPr/>
          <p:nvPr/>
        </p:nvSpPr>
        <p:spPr>
          <a:xfrm>
            <a:off x="5565696" y="488846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3C3939"/>
                </a:solidFill>
                <a:latin typeface="Raleway" pitchFamily="34" charset="0"/>
                <a:ea typeface="Raleway" pitchFamily="34" charset="-122"/>
                <a:cs typeface="Raleway" pitchFamily="34" charset="-120"/>
              </a:rPr>
              <a:t>Video / Animation</a:t>
            </a:r>
            <a:endParaRPr lang="en-US" sz="2200" dirty="0"/>
          </a:p>
        </p:txBody>
      </p:sp>
      <p:sp>
        <p:nvSpPr>
          <p:cNvPr id="24" name="Text 22"/>
          <p:cNvSpPr/>
          <p:nvPr/>
        </p:nvSpPr>
        <p:spPr>
          <a:xfrm>
            <a:off x="5565696" y="5378887"/>
            <a:ext cx="3590330" cy="725805"/>
          </a:xfrm>
          <a:prstGeom prst="rect">
            <a:avLst/>
          </a:prstGeom>
          <a:noFill/>
          <a:ln/>
        </p:spPr>
        <p:txBody>
          <a:bodyPr wrap="square" lIns="0" tIns="0" rIns="0" bIns="0" rtlCol="0" anchor="t"/>
          <a:lstStyle/>
          <a:p>
            <a:pPr algn="l" indent="0" marL="0">
              <a:lnSpc>
                <a:spcPts val="2850"/>
              </a:lnSpc>
              <a:buNone/>
            </a:pPr>
            <a:r>
              <a:rPr lang="en-US" sz="1750" dirty="0">
                <a:solidFill>
                  <a:srgbClr val="3C3939"/>
                </a:solidFill>
                <a:latin typeface="Roboto" pitchFamily="34" charset="0"/>
                <a:ea typeface="Roboto" pitchFamily="34" charset="-122"/>
                <a:cs typeface="Roboto" pitchFamily="34" charset="-120"/>
              </a:rPr>
              <a:t>Runway ML (for creating short videos, editing footage)</a:t>
            </a:r>
            <a:endParaRPr lang="en-US" sz="1750" dirty="0"/>
          </a:p>
        </p:txBody>
      </p:sp>
      <p:sp>
        <p:nvSpPr>
          <p:cNvPr id="25" name="Text 23"/>
          <p:cNvSpPr/>
          <p:nvPr/>
        </p:nvSpPr>
        <p:spPr>
          <a:xfrm>
            <a:off x="793790" y="6980039"/>
            <a:ext cx="13042821" cy="362903"/>
          </a:xfrm>
          <a:prstGeom prst="rect">
            <a:avLst/>
          </a:prstGeom>
          <a:noFill/>
          <a:ln/>
        </p:spPr>
        <p:txBody>
          <a:bodyPr wrap="none" lIns="0" tIns="0" rIns="0" bIns="0" rtlCol="0" anchor="t"/>
          <a:lstStyle/>
          <a:p>
            <a:pPr algn="l" indent="0" marL="0">
              <a:lnSpc>
                <a:spcPts val="2850"/>
              </a:lnSpc>
              <a:buNone/>
            </a:pPr>
            <a:r>
              <a:rPr lang="en-US" sz="1750" b="1" dirty="0">
                <a:solidFill>
                  <a:srgbClr val="3C3939"/>
                </a:solidFill>
                <a:latin typeface="Roboto" pitchFamily="34" charset="0"/>
                <a:ea typeface="Roboto" pitchFamily="34" charset="-122"/>
                <a:cs typeface="Roboto" pitchFamily="34" charset="-120"/>
              </a:rPr>
              <a:t>Activity:</a:t>
            </a:r>
            <a:pPr algn="l" indent="0" marL="0">
              <a:lnSpc>
                <a:spcPts val="2850"/>
              </a:lnSpc>
              <a:buNone/>
            </a:pPr>
            <a:r>
              <a:rPr lang="en-US" sz="1750" dirty="0">
                <a:solidFill>
                  <a:srgbClr val="3C3939"/>
                </a:solidFill>
                <a:latin typeface="Roboto" pitchFamily="34" charset="0"/>
                <a:ea typeface="Roboto" pitchFamily="34" charset="-122"/>
                <a:cs typeface="Roboto" pitchFamily="34" charset="-120"/>
              </a:rPr>
              <a:t> Show AI-generated images, texts, or music and ask participants to guess “AI or human-made?”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1995368" y="454938"/>
            <a:ext cx="786289" cy="258128"/>
          </a:xfrm>
          <a:prstGeom prst="roundRect">
            <a:avLst>
              <a:gd name="adj" fmla="val 20072"/>
            </a:avLst>
          </a:prstGeom>
          <a:solidFill>
            <a:srgbClr val="E1E1EA"/>
          </a:solidFill>
          <a:ln/>
        </p:spPr>
      </p:sp>
      <p:sp>
        <p:nvSpPr>
          <p:cNvPr id="3" name="Text 1"/>
          <p:cNvSpPr/>
          <p:nvPr/>
        </p:nvSpPr>
        <p:spPr>
          <a:xfrm>
            <a:off x="2087880" y="501134"/>
            <a:ext cx="601266" cy="165735"/>
          </a:xfrm>
          <a:prstGeom prst="rect">
            <a:avLst/>
          </a:prstGeom>
          <a:noFill/>
          <a:ln/>
        </p:spPr>
        <p:txBody>
          <a:bodyPr wrap="none" lIns="0" tIns="0" rIns="0" bIns="0" rtlCol="0" anchor="t"/>
          <a:lstStyle/>
          <a:p>
            <a:pPr algn="l" indent="0" marL="0">
              <a:lnSpc>
                <a:spcPts val="1300"/>
              </a:lnSpc>
              <a:buNone/>
            </a:pPr>
            <a:r>
              <a:rPr lang="en-US" sz="950" dirty="0">
                <a:solidFill>
                  <a:srgbClr val="3C3939"/>
                </a:solidFill>
                <a:latin typeface="Roboto" pitchFamily="34" charset="0"/>
                <a:ea typeface="Roboto" pitchFamily="34" charset="-122"/>
                <a:cs typeface="Roboto" pitchFamily="34" charset="-120"/>
              </a:rPr>
              <a:t>SECTION 5</a:t>
            </a:r>
            <a:endParaRPr lang="en-US" sz="950" dirty="0"/>
          </a:p>
        </p:txBody>
      </p:sp>
      <p:sp>
        <p:nvSpPr>
          <p:cNvPr id="4" name="Text 2"/>
          <p:cNvSpPr/>
          <p:nvPr/>
        </p:nvSpPr>
        <p:spPr>
          <a:xfrm>
            <a:off x="1995368" y="754975"/>
            <a:ext cx="5601295" cy="385405"/>
          </a:xfrm>
          <a:prstGeom prst="rect">
            <a:avLst/>
          </a:prstGeom>
          <a:noFill/>
          <a:ln/>
        </p:spPr>
        <p:txBody>
          <a:bodyPr wrap="none" lIns="0" tIns="0" rIns="0" bIns="0" rtlCol="0" anchor="t"/>
          <a:lstStyle/>
          <a:p>
            <a:pPr algn="l" indent="0" marL="0">
              <a:lnSpc>
                <a:spcPts val="3000"/>
              </a:lnSpc>
              <a:buNone/>
            </a:pPr>
            <a:r>
              <a:rPr lang="en-US" sz="2400" dirty="0">
                <a:solidFill>
                  <a:srgbClr val="1B1B27"/>
                </a:solidFill>
                <a:latin typeface="Raleway" pitchFamily="34" charset="0"/>
                <a:ea typeface="Raleway" pitchFamily="34" charset="-122"/>
                <a:cs typeface="Raleway" pitchFamily="34" charset="-120"/>
              </a:rPr>
              <a:t>Real-Life Applications Across Industries</a:t>
            </a:r>
            <a:endParaRPr lang="en-US" sz="2400" dirty="0"/>
          </a:p>
        </p:txBody>
      </p:sp>
      <p:sp>
        <p:nvSpPr>
          <p:cNvPr id="5" name="Text 3"/>
          <p:cNvSpPr/>
          <p:nvPr/>
        </p:nvSpPr>
        <p:spPr>
          <a:xfrm>
            <a:off x="1995368" y="1391841"/>
            <a:ext cx="5131594" cy="1036084"/>
          </a:xfrm>
          <a:prstGeom prst="rect">
            <a:avLst/>
          </a:prstGeom>
          <a:noFill/>
          <a:ln/>
        </p:spPr>
        <p:txBody>
          <a:bodyPr wrap="square" lIns="0" tIns="0" rIns="0" bIns="0" rtlCol="0" anchor="t"/>
          <a:lstStyle/>
          <a:p>
            <a:pPr algn="l" marL="342900" indent="-342900">
              <a:lnSpc>
                <a:spcPts val="1600"/>
              </a:lnSpc>
              <a:buSzPct val="100000"/>
              <a:buChar char="•"/>
            </a:pPr>
            <a:r>
              <a:rPr lang="en-US" sz="1200" b="1" dirty="0">
                <a:solidFill>
                  <a:srgbClr val="3C3939"/>
                </a:solidFill>
                <a:latin typeface="Roboto" pitchFamily="34" charset="0"/>
                <a:ea typeface="Roboto" pitchFamily="34" charset="-122"/>
                <a:cs typeface="Roboto" pitchFamily="34" charset="-120"/>
              </a:rPr>
              <a:t>Education:</a:t>
            </a:r>
            <a:pPr algn="l" indent="0" marL="0">
              <a:lnSpc>
                <a:spcPts val="1600"/>
              </a:lnSpc>
              <a:buNone/>
            </a:pPr>
            <a:r>
              <a:rPr lang="en-US" sz="1200" dirty="0">
                <a:solidFill>
                  <a:srgbClr val="3C3939"/>
                </a:solidFill>
                <a:latin typeface="Roboto" pitchFamily="34" charset="0"/>
                <a:ea typeface="Roboto" pitchFamily="34" charset="-122"/>
                <a:cs typeface="Roboto" pitchFamily="34" charset="-120"/>
              </a:rPr>
              <a:t> AI tutors, essay writing, summaries</a:t>
            </a:r>
            <a:endParaRPr lang="en-US" sz="1200" dirty="0"/>
          </a:p>
          <a:p>
            <a:pPr algn="l" marL="342900" indent="-342900">
              <a:lnSpc>
                <a:spcPts val="1600"/>
              </a:lnSpc>
              <a:buSzPct val="100000"/>
              <a:buChar char="•"/>
            </a:pPr>
            <a:r>
              <a:rPr lang="en-US" sz="1200" b="1" dirty="0">
                <a:solidFill>
                  <a:srgbClr val="3C3939"/>
                </a:solidFill>
                <a:latin typeface="Roboto" pitchFamily="34" charset="0"/>
                <a:ea typeface="Roboto" pitchFamily="34" charset="-122"/>
                <a:cs typeface="Roboto" pitchFamily="34" charset="-120"/>
              </a:rPr>
              <a:t>Entertainment:</a:t>
            </a:r>
            <a:pPr algn="l" indent="0" marL="0">
              <a:lnSpc>
                <a:spcPts val="1600"/>
              </a:lnSpc>
              <a:buNone/>
            </a:pPr>
            <a:r>
              <a:rPr lang="en-US" sz="1200" dirty="0">
                <a:solidFill>
                  <a:srgbClr val="3C3939"/>
                </a:solidFill>
                <a:latin typeface="Roboto" pitchFamily="34" charset="0"/>
                <a:ea typeface="Roboto" pitchFamily="34" charset="-122"/>
                <a:cs typeface="Roboto" pitchFamily="34" charset="-120"/>
              </a:rPr>
              <a:t> Music, movies, art</a:t>
            </a:r>
            <a:endParaRPr lang="en-US" sz="1200" dirty="0"/>
          </a:p>
          <a:p>
            <a:pPr algn="l" marL="342900" indent="-342900">
              <a:lnSpc>
                <a:spcPts val="1600"/>
              </a:lnSpc>
              <a:buSzPct val="100000"/>
              <a:buChar char="•"/>
            </a:pPr>
            <a:r>
              <a:rPr lang="en-US" sz="1200" b="1" dirty="0">
                <a:solidFill>
                  <a:srgbClr val="3C3939"/>
                </a:solidFill>
                <a:latin typeface="Roboto" pitchFamily="34" charset="0"/>
                <a:ea typeface="Roboto" pitchFamily="34" charset="-122"/>
                <a:cs typeface="Roboto" pitchFamily="34" charset="-120"/>
              </a:rPr>
              <a:t>Marketing:</a:t>
            </a:r>
            <a:pPr algn="l" indent="0" marL="0">
              <a:lnSpc>
                <a:spcPts val="1600"/>
              </a:lnSpc>
              <a:buNone/>
            </a:pPr>
            <a:r>
              <a:rPr lang="en-US" sz="1200" dirty="0">
                <a:solidFill>
                  <a:srgbClr val="3C3939"/>
                </a:solidFill>
                <a:latin typeface="Roboto" pitchFamily="34" charset="0"/>
                <a:ea typeface="Roboto" pitchFamily="34" charset="-122"/>
                <a:cs typeface="Roboto" pitchFamily="34" charset="-120"/>
              </a:rPr>
              <a:t> Social media content, ads</a:t>
            </a:r>
            <a:endParaRPr lang="en-US" sz="1200" dirty="0"/>
          </a:p>
          <a:p>
            <a:pPr algn="l" marL="342900" indent="-342900">
              <a:lnSpc>
                <a:spcPts val="1600"/>
              </a:lnSpc>
              <a:buSzPct val="100000"/>
              <a:buChar char="•"/>
            </a:pPr>
            <a:r>
              <a:rPr lang="en-US" sz="1200" b="1" dirty="0">
                <a:solidFill>
                  <a:srgbClr val="3C3939"/>
                </a:solidFill>
                <a:latin typeface="Roboto" pitchFamily="34" charset="0"/>
                <a:ea typeface="Roboto" pitchFamily="34" charset="-122"/>
                <a:cs typeface="Roboto" pitchFamily="34" charset="-120"/>
              </a:rPr>
              <a:t>Healthcare:</a:t>
            </a:r>
            <a:pPr algn="l" indent="0" marL="0">
              <a:lnSpc>
                <a:spcPts val="1600"/>
              </a:lnSpc>
              <a:buNone/>
            </a:pPr>
            <a:r>
              <a:rPr lang="en-US" sz="1200" dirty="0">
                <a:solidFill>
                  <a:srgbClr val="3C3939"/>
                </a:solidFill>
                <a:latin typeface="Roboto" pitchFamily="34" charset="0"/>
                <a:ea typeface="Roboto" pitchFamily="34" charset="-122"/>
                <a:cs typeface="Roboto" pitchFamily="34" charset="-120"/>
              </a:rPr>
              <a:t> Generate synthetic medical images for training</a:t>
            </a:r>
            <a:endParaRPr lang="en-US" sz="1200" dirty="0"/>
          </a:p>
          <a:p>
            <a:pPr algn="l" marL="342900" indent="-342900">
              <a:lnSpc>
                <a:spcPts val="1600"/>
              </a:lnSpc>
              <a:buSzPct val="100000"/>
              <a:buChar char="•"/>
            </a:pPr>
            <a:r>
              <a:rPr lang="en-US" sz="1200" b="1" dirty="0">
                <a:solidFill>
                  <a:srgbClr val="3C3939"/>
                </a:solidFill>
                <a:latin typeface="Roboto" pitchFamily="34" charset="0"/>
                <a:ea typeface="Roboto" pitchFamily="34" charset="-122"/>
                <a:cs typeface="Roboto" pitchFamily="34" charset="-120"/>
              </a:rPr>
              <a:t>Software Development:</a:t>
            </a:r>
            <a:pPr algn="l" indent="0" marL="0">
              <a:lnSpc>
                <a:spcPts val="1600"/>
              </a:lnSpc>
              <a:buNone/>
            </a:pPr>
            <a:r>
              <a:rPr lang="en-US" sz="1200" dirty="0">
                <a:solidFill>
                  <a:srgbClr val="3C3939"/>
                </a:solidFill>
                <a:latin typeface="Roboto" pitchFamily="34" charset="0"/>
                <a:ea typeface="Roboto" pitchFamily="34" charset="-122"/>
                <a:cs typeface="Roboto" pitchFamily="34" charset="-120"/>
              </a:rPr>
              <a:t> Code generation and debugging</a:t>
            </a:r>
            <a:endParaRPr lang="en-US" sz="1200" dirty="0"/>
          </a:p>
        </p:txBody>
      </p:sp>
      <p:pic>
        <p:nvPicPr>
          <p:cNvPr id="6" name="Image 0" descr="preencoded.png">    </p:cNvPr>
          <p:cNvPicPr>
            <a:picLocks noChangeAspect="1"/>
          </p:cNvPicPr>
          <p:nvPr/>
        </p:nvPicPr>
        <p:blipFill>
          <a:blip r:embed="rId1"/>
          <a:stretch>
            <a:fillRect/>
          </a:stretch>
        </p:blipFill>
        <p:spPr>
          <a:xfrm>
            <a:off x="7510820" y="1415415"/>
            <a:ext cx="5131594" cy="5131594"/>
          </a:xfrm>
          <a:prstGeom prst="rect">
            <a:avLst/>
          </a:prstGeom>
        </p:spPr>
      </p:pic>
      <p:sp>
        <p:nvSpPr>
          <p:cNvPr id="7" name="Text 4"/>
          <p:cNvSpPr/>
          <p:nvPr/>
        </p:nvSpPr>
        <p:spPr>
          <a:xfrm>
            <a:off x="7510820" y="6518436"/>
            <a:ext cx="2312908" cy="289084"/>
          </a:xfrm>
          <a:prstGeom prst="rect">
            <a:avLst/>
          </a:prstGeom>
          <a:noFill/>
          <a:ln/>
        </p:spPr>
        <p:txBody>
          <a:bodyPr wrap="none" lIns="0" tIns="0" rIns="0" bIns="0" rtlCol="0" anchor="t"/>
          <a:lstStyle/>
          <a:p>
            <a:pPr algn="l" indent="0" marL="0">
              <a:lnSpc>
                <a:spcPts val="2250"/>
              </a:lnSpc>
              <a:buNone/>
            </a:pPr>
            <a:r>
              <a:rPr lang="en-US" sz="1800" dirty="0">
                <a:solidFill>
                  <a:srgbClr val="1B1B27"/>
                </a:solidFill>
                <a:latin typeface="Raleway" pitchFamily="34" charset="0"/>
                <a:ea typeface="Raleway" pitchFamily="34" charset="-122"/>
                <a:cs typeface="Raleway" pitchFamily="34" charset="-120"/>
              </a:rPr>
              <a:t>Case Study: Netflix</a:t>
            </a:r>
            <a:endParaRPr lang="en-US" sz="1800" dirty="0"/>
          </a:p>
        </p:txBody>
      </p:sp>
      <p:sp>
        <p:nvSpPr>
          <p:cNvPr id="8" name="Text 5"/>
          <p:cNvSpPr/>
          <p:nvPr/>
        </p:nvSpPr>
        <p:spPr>
          <a:xfrm>
            <a:off x="7510820" y="6912294"/>
            <a:ext cx="5131594" cy="621506"/>
          </a:xfrm>
          <a:prstGeom prst="rect">
            <a:avLst/>
          </a:prstGeom>
          <a:noFill/>
          <a:ln/>
        </p:spPr>
        <p:txBody>
          <a:bodyPr wrap="square" lIns="0" tIns="0" rIns="0" bIns="0" rtlCol="0" anchor="t"/>
          <a:lstStyle/>
          <a:p>
            <a:pPr algn="l" indent="0" marL="0">
              <a:lnSpc>
                <a:spcPts val="1600"/>
              </a:lnSpc>
              <a:buNone/>
            </a:pPr>
            <a:r>
              <a:rPr lang="en-US" sz="1200" dirty="0">
                <a:solidFill>
                  <a:srgbClr val="3C3939"/>
                </a:solidFill>
                <a:latin typeface="Roboto" pitchFamily="34" charset="0"/>
                <a:ea typeface="Roboto" pitchFamily="34" charset="-122"/>
                <a:cs typeface="Roboto" pitchFamily="34" charset="-120"/>
              </a:rPr>
              <a:t>Netflix famously uses AI to generate customized movie thumbnails based on your viewing history and preferences, optimizing engagement for every user.</a:t>
            </a:r>
            <a:endParaRPr lang="en-US" sz="12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768191" y="838914"/>
            <a:ext cx="1119664" cy="408027"/>
          </a:xfrm>
          <a:prstGeom prst="roundRect">
            <a:avLst>
              <a:gd name="adj" fmla="val 18076"/>
            </a:avLst>
          </a:prstGeom>
          <a:solidFill>
            <a:srgbClr val="E1E1EA"/>
          </a:solidFill>
          <a:ln/>
        </p:spPr>
      </p:sp>
      <p:sp>
        <p:nvSpPr>
          <p:cNvPr id="3" name="Text 1"/>
          <p:cNvSpPr/>
          <p:nvPr/>
        </p:nvSpPr>
        <p:spPr>
          <a:xfrm>
            <a:off x="899874" y="904756"/>
            <a:ext cx="856298" cy="276344"/>
          </a:xfrm>
          <a:prstGeom prst="rect">
            <a:avLst/>
          </a:prstGeom>
          <a:noFill/>
          <a:ln/>
        </p:spPr>
        <p:txBody>
          <a:bodyPr wrap="none" lIns="0" tIns="0" rIns="0" bIns="0" rtlCol="0" anchor="t"/>
          <a:lstStyle/>
          <a:p>
            <a:pPr algn="l" indent="0" marL="0">
              <a:lnSpc>
                <a:spcPts val="2150"/>
              </a:lnSpc>
              <a:buNone/>
            </a:pPr>
            <a:r>
              <a:rPr lang="en-US" sz="1350" dirty="0">
                <a:solidFill>
                  <a:srgbClr val="3C3939"/>
                </a:solidFill>
                <a:latin typeface="Roboto" pitchFamily="34" charset="0"/>
                <a:ea typeface="Roboto" pitchFamily="34" charset="-122"/>
                <a:cs typeface="Roboto" pitchFamily="34" charset="-120"/>
              </a:rPr>
              <a:t>SECTION 6</a:t>
            </a:r>
            <a:endParaRPr lang="en-US" sz="1350" dirty="0"/>
          </a:p>
        </p:txBody>
      </p:sp>
      <p:sp>
        <p:nvSpPr>
          <p:cNvPr id="4" name="Text 2"/>
          <p:cNvSpPr/>
          <p:nvPr/>
        </p:nvSpPr>
        <p:spPr>
          <a:xfrm>
            <a:off x="768191" y="1331833"/>
            <a:ext cx="8498800" cy="548640"/>
          </a:xfrm>
          <a:prstGeom prst="rect">
            <a:avLst/>
          </a:prstGeom>
          <a:noFill/>
          <a:ln/>
        </p:spPr>
        <p:txBody>
          <a:bodyPr wrap="none" lIns="0" tIns="0" rIns="0" bIns="0" rtlCol="0" anchor="t"/>
          <a:lstStyle/>
          <a:p>
            <a:pPr algn="l" indent="0" marL="0">
              <a:lnSpc>
                <a:spcPts val="4300"/>
              </a:lnSpc>
              <a:buNone/>
            </a:pPr>
            <a:r>
              <a:rPr lang="en-US" sz="3450" dirty="0">
                <a:solidFill>
                  <a:srgbClr val="1B1B27"/>
                </a:solidFill>
                <a:latin typeface="Raleway" pitchFamily="34" charset="0"/>
                <a:ea typeface="Raleway" pitchFamily="34" charset="-122"/>
                <a:cs typeface="Raleway" pitchFamily="34" charset="-120"/>
              </a:rPr>
              <a:t>Generative AI: Advantages and Limitations</a:t>
            </a:r>
            <a:endParaRPr lang="en-US" sz="3450" dirty="0"/>
          </a:p>
        </p:txBody>
      </p:sp>
      <p:sp>
        <p:nvSpPr>
          <p:cNvPr id="5" name="Shape 3"/>
          <p:cNvSpPr/>
          <p:nvPr/>
        </p:nvSpPr>
        <p:spPr>
          <a:xfrm>
            <a:off x="610076" y="2199084"/>
            <a:ext cx="6595467" cy="3483650"/>
          </a:xfrm>
          <a:prstGeom prst="roundRect">
            <a:avLst>
              <a:gd name="adj" fmla="val 4537"/>
            </a:avLst>
          </a:prstGeom>
          <a:solidFill>
            <a:srgbClr val="1B1B27">
              <a:alpha val="95000"/>
            </a:srgbClr>
          </a:solidFill>
          <a:ln/>
        </p:spPr>
      </p:sp>
      <p:sp>
        <p:nvSpPr>
          <p:cNvPr id="6" name="Text 4"/>
          <p:cNvSpPr/>
          <p:nvPr/>
        </p:nvSpPr>
        <p:spPr>
          <a:xfrm>
            <a:off x="829508" y="2411492"/>
            <a:ext cx="2743795" cy="343019"/>
          </a:xfrm>
          <a:prstGeom prst="rect">
            <a:avLst/>
          </a:prstGeom>
          <a:noFill/>
          <a:ln/>
        </p:spPr>
        <p:txBody>
          <a:bodyPr wrap="none" lIns="0" tIns="0" rIns="0" bIns="0" rtlCol="0" anchor="t"/>
          <a:lstStyle/>
          <a:p>
            <a:pPr algn="l" indent="0" marL="0">
              <a:lnSpc>
                <a:spcPts val="2700"/>
              </a:lnSpc>
              <a:buNone/>
            </a:pPr>
            <a:r>
              <a:rPr lang="en-US" sz="2150" dirty="0">
                <a:solidFill>
                  <a:srgbClr val="FFFFFF"/>
                </a:solidFill>
                <a:latin typeface="Raleway" pitchFamily="34" charset="0"/>
                <a:ea typeface="Raleway" pitchFamily="34" charset="-122"/>
                <a:cs typeface="Raleway" pitchFamily="34" charset="-120"/>
              </a:rPr>
              <a:t>Advantages</a:t>
            </a:r>
            <a:endParaRPr lang="en-US" sz="2150" dirty="0"/>
          </a:p>
        </p:txBody>
      </p:sp>
      <p:sp>
        <p:nvSpPr>
          <p:cNvPr id="7" name="Text 5"/>
          <p:cNvSpPr/>
          <p:nvPr/>
        </p:nvSpPr>
        <p:spPr>
          <a:xfrm>
            <a:off x="829508" y="2966918"/>
            <a:ext cx="6156603" cy="1036658"/>
          </a:xfrm>
          <a:prstGeom prst="rect">
            <a:avLst/>
          </a:prstGeom>
          <a:noFill/>
          <a:ln/>
        </p:spPr>
        <p:txBody>
          <a:bodyPr wrap="square" lIns="0" tIns="0" rIns="0" bIns="0" rtlCol="0" anchor="t"/>
          <a:lstStyle/>
          <a:p>
            <a:pPr algn="l" marL="342900" indent="-342900">
              <a:lnSpc>
                <a:spcPts val="2700"/>
              </a:lnSpc>
              <a:buSzPct val="100000"/>
              <a:buChar char="•"/>
            </a:pPr>
            <a:r>
              <a:rPr lang="en-US" sz="1700" dirty="0">
                <a:solidFill>
                  <a:srgbClr val="FFFFFF"/>
                </a:solidFill>
                <a:latin typeface="Roboto" pitchFamily="34" charset="0"/>
                <a:ea typeface="Roboto" pitchFamily="34" charset="-122"/>
                <a:cs typeface="Roboto" pitchFamily="34" charset="-120"/>
              </a:rPr>
              <a:t>Saves time and effort by automating content creation.</a:t>
            </a:r>
            <a:endParaRPr lang="en-US" sz="1700" dirty="0"/>
          </a:p>
          <a:p>
            <a:pPr algn="l" marL="342900" indent="-342900">
              <a:lnSpc>
                <a:spcPts val="2700"/>
              </a:lnSpc>
              <a:buSzPct val="100000"/>
              <a:buChar char="•"/>
            </a:pPr>
            <a:r>
              <a:rPr lang="en-US" sz="1700" dirty="0">
                <a:solidFill>
                  <a:srgbClr val="FFFFFF"/>
                </a:solidFill>
                <a:latin typeface="Roboto" pitchFamily="34" charset="0"/>
                <a:ea typeface="Roboto" pitchFamily="34" charset="-122"/>
                <a:cs typeface="Roboto" pitchFamily="34" charset="-120"/>
              </a:rPr>
              <a:t>Enhances creativity by offering new perspectives and ideas.</a:t>
            </a:r>
            <a:endParaRPr lang="en-US" sz="1700" dirty="0"/>
          </a:p>
          <a:p>
            <a:pPr algn="l" marL="342900" indent="-342900">
              <a:lnSpc>
                <a:spcPts val="2700"/>
              </a:lnSpc>
              <a:buSzPct val="100000"/>
              <a:buChar char="•"/>
            </a:pPr>
            <a:r>
              <a:rPr lang="en-US" sz="1700" dirty="0">
                <a:solidFill>
                  <a:srgbClr val="FFFFFF"/>
                </a:solidFill>
                <a:latin typeface="Roboto" pitchFamily="34" charset="0"/>
                <a:ea typeface="Roboto" pitchFamily="34" charset="-122"/>
                <a:cs typeface="Roboto" pitchFamily="34" charset="-120"/>
              </a:rPr>
              <a:t>Enables scalable content production across various needs.</a:t>
            </a:r>
            <a:endParaRPr lang="en-US" sz="1700" dirty="0"/>
          </a:p>
        </p:txBody>
      </p:sp>
      <p:sp>
        <p:nvSpPr>
          <p:cNvPr id="8" name="Text 6"/>
          <p:cNvSpPr/>
          <p:nvPr/>
        </p:nvSpPr>
        <p:spPr>
          <a:xfrm>
            <a:off x="7590592" y="2411492"/>
            <a:ext cx="2743795" cy="343019"/>
          </a:xfrm>
          <a:prstGeom prst="rect">
            <a:avLst/>
          </a:prstGeom>
          <a:noFill/>
          <a:ln/>
        </p:spPr>
        <p:txBody>
          <a:bodyPr wrap="none" lIns="0" tIns="0" rIns="0" bIns="0" rtlCol="0" anchor="t"/>
          <a:lstStyle/>
          <a:p>
            <a:pPr algn="l" indent="0" marL="0">
              <a:lnSpc>
                <a:spcPts val="2700"/>
              </a:lnSpc>
              <a:buNone/>
            </a:pPr>
            <a:r>
              <a:rPr lang="en-US" sz="2150" dirty="0">
                <a:solidFill>
                  <a:srgbClr val="1B1B27"/>
                </a:solidFill>
                <a:latin typeface="Raleway" pitchFamily="34" charset="0"/>
                <a:ea typeface="Raleway" pitchFamily="34" charset="-122"/>
                <a:cs typeface="Raleway" pitchFamily="34" charset="-120"/>
              </a:rPr>
              <a:t>Limitations</a:t>
            </a:r>
            <a:endParaRPr lang="en-US" sz="2150" dirty="0"/>
          </a:p>
        </p:txBody>
      </p:sp>
      <p:sp>
        <p:nvSpPr>
          <p:cNvPr id="9" name="Text 7"/>
          <p:cNvSpPr/>
          <p:nvPr/>
        </p:nvSpPr>
        <p:spPr>
          <a:xfrm>
            <a:off x="7590592" y="2966918"/>
            <a:ext cx="6279237" cy="2418868"/>
          </a:xfrm>
          <a:prstGeom prst="rect">
            <a:avLst/>
          </a:prstGeom>
          <a:noFill/>
          <a:ln/>
        </p:spPr>
        <p:txBody>
          <a:bodyPr wrap="square" lIns="0" tIns="0" rIns="0" bIns="0" rtlCol="0" anchor="t"/>
          <a:lstStyle/>
          <a:p>
            <a:pPr algn="l" marL="342900" indent="-342900">
              <a:lnSpc>
                <a:spcPts val="2700"/>
              </a:lnSpc>
              <a:buSzPct val="100000"/>
              <a:buChar char="•"/>
            </a:pPr>
            <a:r>
              <a:rPr lang="en-US" sz="1700" b="1" dirty="0">
                <a:solidFill>
                  <a:srgbClr val="3C3939"/>
                </a:solidFill>
                <a:latin typeface="Roboto" pitchFamily="34" charset="0"/>
                <a:ea typeface="Roboto" pitchFamily="34" charset="-122"/>
                <a:cs typeface="Roboto" pitchFamily="34" charset="-120"/>
              </a:rPr>
              <a:t>AI hallucinations:</a:t>
            </a:r>
            <a:pPr algn="l" indent="0" marL="0">
              <a:lnSpc>
                <a:spcPts val="2700"/>
              </a:lnSpc>
              <a:buNone/>
            </a:pPr>
            <a:r>
              <a:rPr lang="en-US" sz="1700" dirty="0">
                <a:solidFill>
                  <a:srgbClr val="3C3939"/>
                </a:solidFill>
                <a:latin typeface="Roboto" pitchFamily="34" charset="0"/>
                <a:ea typeface="Roboto" pitchFamily="34" charset="-122"/>
                <a:cs typeface="Roboto" pitchFamily="34" charset="-120"/>
              </a:rPr>
              <a:t> Can generate incorrect or nonsensical outputs.</a:t>
            </a:r>
            <a:endParaRPr lang="en-US" sz="1700" dirty="0"/>
          </a:p>
          <a:p>
            <a:pPr algn="l" marL="342900" indent="-342900">
              <a:lnSpc>
                <a:spcPts val="2700"/>
              </a:lnSpc>
              <a:buSzPct val="100000"/>
              <a:buChar char="•"/>
            </a:pPr>
            <a:r>
              <a:rPr lang="en-US" sz="1700" b="1" dirty="0">
                <a:solidFill>
                  <a:srgbClr val="3C3939"/>
                </a:solidFill>
                <a:latin typeface="Roboto" pitchFamily="34" charset="0"/>
                <a:ea typeface="Roboto" pitchFamily="34" charset="-122"/>
                <a:cs typeface="Roboto" pitchFamily="34" charset="-120"/>
              </a:rPr>
              <a:t>Bias in outputs:</a:t>
            </a:r>
            <a:pPr algn="l" indent="0" marL="0">
              <a:lnSpc>
                <a:spcPts val="2700"/>
              </a:lnSpc>
              <a:buNone/>
            </a:pPr>
            <a:r>
              <a:rPr lang="en-US" sz="1700" dirty="0">
                <a:solidFill>
                  <a:srgbClr val="3C3939"/>
                </a:solidFill>
                <a:latin typeface="Roboto" pitchFamily="34" charset="0"/>
                <a:ea typeface="Roboto" pitchFamily="34" charset="-122"/>
                <a:cs typeface="Roboto" pitchFamily="34" charset="-120"/>
              </a:rPr>
              <a:t> Reflects biases present in its training data.</a:t>
            </a:r>
            <a:endParaRPr lang="en-US" sz="1700" dirty="0"/>
          </a:p>
          <a:p>
            <a:pPr algn="l" marL="342900" indent="-342900">
              <a:lnSpc>
                <a:spcPts val="2700"/>
              </a:lnSpc>
              <a:buSzPct val="100000"/>
              <a:buChar char="•"/>
            </a:pPr>
            <a:r>
              <a:rPr lang="en-US" sz="1700" b="1" dirty="0">
                <a:solidFill>
                  <a:srgbClr val="3C3939"/>
                </a:solidFill>
                <a:latin typeface="Roboto" pitchFamily="34" charset="0"/>
                <a:ea typeface="Roboto" pitchFamily="34" charset="-122"/>
                <a:cs typeface="Roboto" pitchFamily="34" charset="-120"/>
              </a:rPr>
              <a:t>Copyright issues:</a:t>
            </a:r>
            <a:pPr algn="l" indent="0" marL="0">
              <a:lnSpc>
                <a:spcPts val="2700"/>
              </a:lnSpc>
              <a:buNone/>
            </a:pPr>
            <a:r>
              <a:rPr lang="en-US" sz="1700" dirty="0">
                <a:solidFill>
                  <a:srgbClr val="3C3939"/>
                </a:solidFill>
                <a:latin typeface="Roboto" pitchFamily="34" charset="0"/>
                <a:ea typeface="Roboto" pitchFamily="34" charset="-122"/>
                <a:cs typeface="Roboto" pitchFamily="34" charset="-120"/>
              </a:rPr>
              <a:t> Questions around ownership of AI-generated content.</a:t>
            </a:r>
            <a:endParaRPr lang="en-US" sz="1700" dirty="0"/>
          </a:p>
          <a:p>
            <a:pPr algn="l" marL="342900" indent="-342900">
              <a:lnSpc>
                <a:spcPts val="2700"/>
              </a:lnSpc>
              <a:buSzPct val="100000"/>
              <a:buChar char="•"/>
            </a:pPr>
            <a:r>
              <a:rPr lang="en-US" sz="1700" b="1" dirty="0">
                <a:solidFill>
                  <a:srgbClr val="3C3939"/>
                </a:solidFill>
                <a:latin typeface="Roboto" pitchFamily="34" charset="0"/>
                <a:ea typeface="Roboto" pitchFamily="34" charset="-122"/>
                <a:cs typeface="Roboto" pitchFamily="34" charset="-120"/>
              </a:rPr>
              <a:t>High computational cost:</a:t>
            </a:r>
            <a:pPr algn="l" indent="0" marL="0">
              <a:lnSpc>
                <a:spcPts val="2700"/>
              </a:lnSpc>
              <a:buNone/>
            </a:pPr>
            <a:r>
              <a:rPr lang="en-US" sz="1700" dirty="0">
                <a:solidFill>
                  <a:srgbClr val="3C3939"/>
                </a:solidFill>
                <a:latin typeface="Roboto" pitchFamily="34" charset="0"/>
                <a:ea typeface="Roboto" pitchFamily="34" charset="-122"/>
                <a:cs typeface="Roboto" pitchFamily="34" charset="-120"/>
              </a:rPr>
              <a:t> Requires significant processing power.</a:t>
            </a:r>
            <a:endParaRPr lang="en-US" sz="1700" dirty="0"/>
          </a:p>
        </p:txBody>
      </p:sp>
      <p:sp>
        <p:nvSpPr>
          <p:cNvPr id="10" name="Shape 8"/>
          <p:cNvSpPr/>
          <p:nvPr/>
        </p:nvSpPr>
        <p:spPr>
          <a:xfrm>
            <a:off x="768191" y="5550549"/>
            <a:ext cx="13094018" cy="1468874"/>
          </a:xfrm>
          <a:prstGeom prst="roundRect">
            <a:avLst>
              <a:gd name="adj" fmla="val 6277"/>
            </a:avLst>
          </a:prstGeom>
          <a:solidFill>
            <a:srgbClr val="D2D2E0"/>
          </a:solidFill>
          <a:ln/>
        </p:spPr>
      </p:sp>
      <p:pic>
        <p:nvPicPr>
          <p:cNvPr id="11" name="Image 0" descr="preencoded.png">    </p:cNvPr>
          <p:cNvPicPr>
            <a:picLocks noChangeAspect="1"/>
          </p:cNvPicPr>
          <p:nvPr/>
        </p:nvPicPr>
        <p:blipFill>
          <a:blip r:embed="rId1"/>
          <a:stretch>
            <a:fillRect/>
          </a:stretch>
        </p:blipFill>
        <p:spPr>
          <a:xfrm>
            <a:off x="987623" y="5844395"/>
            <a:ext cx="342900" cy="274320"/>
          </a:xfrm>
          <a:prstGeom prst="rect">
            <a:avLst/>
          </a:prstGeom>
        </p:spPr>
      </p:pic>
      <p:sp>
        <p:nvSpPr>
          <p:cNvPr id="12" name="Text 9"/>
          <p:cNvSpPr/>
          <p:nvPr/>
        </p:nvSpPr>
        <p:spPr>
          <a:xfrm>
            <a:off x="1549956" y="5817725"/>
            <a:ext cx="2743795" cy="343019"/>
          </a:xfrm>
          <a:prstGeom prst="rect">
            <a:avLst/>
          </a:prstGeom>
          <a:noFill/>
          <a:ln/>
        </p:spPr>
        <p:txBody>
          <a:bodyPr wrap="none" lIns="0" tIns="0" rIns="0" bIns="0" rtlCol="0" anchor="t"/>
          <a:lstStyle/>
          <a:p>
            <a:pPr algn="l" indent="0" marL="0">
              <a:lnSpc>
                <a:spcPts val="2700"/>
              </a:lnSpc>
              <a:buNone/>
            </a:pPr>
            <a:r>
              <a:rPr lang="en-US" sz="2150" dirty="0">
                <a:solidFill>
                  <a:srgbClr val="000000"/>
                </a:solidFill>
                <a:latin typeface="Raleway" pitchFamily="34" charset="0"/>
                <a:ea typeface="Raleway" pitchFamily="34" charset="-122"/>
                <a:cs typeface="Raleway" pitchFamily="34" charset="-120"/>
              </a:rPr>
              <a:t>Discussion Prompt:</a:t>
            </a:r>
            <a:endParaRPr lang="en-US" sz="2150" dirty="0"/>
          </a:p>
        </p:txBody>
      </p:sp>
      <p:sp>
        <p:nvSpPr>
          <p:cNvPr id="13" name="Text 10"/>
          <p:cNvSpPr/>
          <p:nvPr/>
        </p:nvSpPr>
        <p:spPr>
          <a:xfrm>
            <a:off x="1549956" y="6373152"/>
            <a:ext cx="12092821" cy="345519"/>
          </a:xfrm>
          <a:prstGeom prst="rect">
            <a:avLst/>
          </a:prstGeom>
          <a:noFill/>
          <a:ln/>
        </p:spPr>
        <p:txBody>
          <a:bodyPr wrap="none" lIns="0" tIns="0" rIns="0" bIns="0" rtlCol="0" anchor="t"/>
          <a:lstStyle/>
          <a:p>
            <a:pPr algn="l" indent="0" marL="0">
              <a:lnSpc>
                <a:spcPts val="2700"/>
              </a:lnSpc>
              <a:buNone/>
            </a:pPr>
            <a:r>
              <a:rPr lang="en-US" sz="1700" dirty="0">
                <a:solidFill>
                  <a:srgbClr val="000000"/>
                </a:solidFill>
                <a:latin typeface="Roboto" pitchFamily="34" charset="0"/>
                <a:ea typeface="Roboto" pitchFamily="34" charset="-122"/>
                <a:cs typeface="Roboto" pitchFamily="34" charset="-120"/>
              </a:rPr>
              <a:t>“Would you trust AI-generated content without checking?”</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2026-01-29T14:22:15Z</dcterms:created>
  <dcterms:modified xsi:type="dcterms:W3CDTF">2026-01-29T14:22:15Z</dcterms:modified>
</cp:coreProperties>
</file>